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audi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4"/>
  </p:notesMasterIdLst>
  <p:sldIdLst>
    <p:sldId id="257" r:id="rId6"/>
    <p:sldId id="259" r:id="rId7"/>
    <p:sldId id="295" r:id="rId8"/>
    <p:sldId id="278" r:id="rId9"/>
    <p:sldId id="303" r:id="rId10"/>
    <p:sldId id="258" r:id="rId11"/>
    <p:sldId id="299" r:id="rId12"/>
    <p:sldId id="268" r:id="rId13"/>
    <p:sldId id="280" r:id="rId14"/>
    <p:sldId id="287" r:id="rId15"/>
    <p:sldId id="262" r:id="rId16"/>
    <p:sldId id="263" r:id="rId17"/>
    <p:sldId id="264" r:id="rId18"/>
    <p:sldId id="282" r:id="rId19"/>
    <p:sldId id="281" r:id="rId20"/>
    <p:sldId id="267" r:id="rId21"/>
    <p:sldId id="283" r:id="rId22"/>
    <p:sldId id="279" r:id="rId23"/>
    <p:sldId id="289" r:id="rId24"/>
    <p:sldId id="297" r:id="rId25"/>
    <p:sldId id="298" r:id="rId26"/>
    <p:sldId id="290" r:id="rId27"/>
    <p:sldId id="300" r:id="rId28"/>
    <p:sldId id="301" r:id="rId29"/>
    <p:sldId id="304" r:id="rId30"/>
    <p:sldId id="302" r:id="rId31"/>
    <p:sldId id="275" r:id="rId32"/>
    <p:sldId id="291" r:id="rId33"/>
  </p:sldIdLst>
  <p:sldSz cx="9144000" cy="6858000" type="screen4x3"/>
  <p:notesSz cx="6794500" cy="99314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988" autoAdjust="0"/>
  </p:normalViewPr>
  <p:slideViewPr>
    <p:cSldViewPr>
      <p:cViewPr varScale="1">
        <p:scale>
          <a:sx n="122" d="100"/>
          <a:sy n="122" d="100"/>
        </p:scale>
        <p:origin x="-1260" y="-5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78" d="100"/>
          <a:sy n="78" d="100"/>
        </p:scale>
        <p:origin x="-3324" y="-108"/>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aseline="0">
                <a:latin typeface="SenBJS" panose="020B0600000000000000" pitchFamily="34" charset="0"/>
              </a:defRPr>
            </a:pPr>
            <a:r>
              <a:rPr lang="en-US" sz="1600" baseline="0" dirty="0">
                <a:latin typeface="SenBJS" panose="020B0600000000000000" pitchFamily="34" charset="0"/>
              </a:rPr>
              <a:t>SESB-</a:t>
            </a:r>
            <a:r>
              <a:rPr lang="en-US" sz="1600" baseline="0" dirty="0" err="1">
                <a:latin typeface="SenBJS" panose="020B0600000000000000" pitchFamily="34" charset="0"/>
              </a:rPr>
              <a:t>Schüler</a:t>
            </a:r>
            <a:r>
              <a:rPr lang="en-US" sz="1600" baseline="0" dirty="0">
                <a:latin typeface="SenBJS" panose="020B0600000000000000" pitchFamily="34" charset="0"/>
              </a:rPr>
              <a:t>*</a:t>
            </a:r>
            <a:r>
              <a:rPr lang="en-US" sz="1600" baseline="0" dirty="0" err="1">
                <a:latin typeface="SenBJS" panose="020B0600000000000000" pitchFamily="34" charset="0"/>
              </a:rPr>
              <a:t>innen</a:t>
            </a:r>
            <a:endParaRPr lang="en-US" sz="1600" baseline="0" dirty="0">
              <a:latin typeface="SenBJS" panose="020B0600000000000000" pitchFamily="34" charset="0"/>
            </a:endParaRPr>
          </a:p>
        </c:rich>
      </c:tx>
      <c:layout/>
      <c:overlay val="0"/>
    </c:title>
    <c:autoTitleDeleted val="0"/>
    <c:plotArea>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67136597769028872"/>
          <c:y val="0.10761122047244094"/>
          <c:w val="0.32863402230971128"/>
          <c:h val="0.25774606299212599"/>
        </c:manualLayout>
      </c:layout>
      <c:overlay val="0"/>
      <c:spPr>
        <a:noFill/>
      </c:spPr>
      <c:txPr>
        <a:bodyPr/>
        <a:lstStyle/>
        <a:p>
          <a:pPr>
            <a:defRPr baseline="0">
              <a:latin typeface="SenBJS" panose="020B0600000000000000" pitchFamily="34" charset="0"/>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cat>
            <c:strRef>
              <c:f>'[Diagramm in Microsoft PowerPoint]Tabelle1'!$A$2:$A$4</c:f>
              <c:strCache>
                <c:ptCount val="3"/>
                <c:pt idx="0">
                  <c:v>deutsch</c:v>
                </c:pt>
                <c:pt idx="1">
                  <c:v>bilingual</c:v>
                </c:pt>
                <c:pt idx="2">
                  <c:v>Partnersprache</c:v>
                </c:pt>
              </c:strCache>
            </c:strRef>
          </c:cat>
          <c:val>
            <c:numRef>
              <c:f>'[Diagramm in Microsoft PowerPoint]Tabelle1'!$B$2:$B$4</c:f>
              <c:numCache>
                <c:formatCode>General</c:formatCode>
                <c:ptCount val="3"/>
                <c:pt idx="0">
                  <c:v>33.299999999999997</c:v>
                </c:pt>
                <c:pt idx="1">
                  <c:v>33.299999999999997</c:v>
                </c:pt>
                <c:pt idx="2">
                  <c:v>33.299999999999997</c:v>
                </c:pt>
              </c:numCache>
            </c:numRef>
          </c:val>
          <c:extLst xmlns:c16r2="http://schemas.microsoft.com/office/drawing/2015/06/chart">
            <c:ext xmlns:c16="http://schemas.microsoft.com/office/drawing/2014/chart" uri="{C3380CC4-5D6E-409C-BE32-E72D297353CC}">
              <c16:uniqueId val="{00000000-2BBB-4083-8B9A-A1C553B34F2F}"/>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6528284920521874"/>
          <c:y val="0.23853460726585934"/>
          <c:w val="0.33471715079478126"/>
          <c:h val="0.58289606710365516"/>
        </c:manualLayout>
      </c:layout>
      <c:overlay val="0"/>
      <c:txPr>
        <a:bodyPr/>
        <a:lstStyle/>
        <a:p>
          <a:pPr>
            <a:defRPr sz="2000" b="1"/>
          </a:pPr>
          <a:endParaRPr lang="de-DE"/>
        </a:p>
      </c:txPr>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24BEA-043B-4F86-B682-36C06C360322}" type="doc">
      <dgm:prSet loTypeId="urn:microsoft.com/office/officeart/2005/8/layout/hProcess3" loCatId="process" qsTypeId="urn:microsoft.com/office/officeart/2005/8/quickstyle/simple3" qsCatId="simple" csTypeId="urn:microsoft.com/office/officeart/2005/8/colors/accent1_2" csCatId="accent1" phldr="1"/>
      <dgm:spPr/>
    </dgm:pt>
    <dgm:pt modelId="{09DA735C-CE73-472E-8D55-4FE936C55B00}">
      <dgm:prSet phldrT="[Text]"/>
      <dgm:spPr/>
      <dgm:t>
        <a:bodyPr/>
        <a:lstStyle/>
        <a:p>
          <a:r>
            <a:rPr lang="de-DE" dirty="0"/>
            <a:t>2014</a:t>
          </a:r>
        </a:p>
      </dgm:t>
    </dgm:pt>
    <dgm:pt modelId="{A51F1C38-33AC-4F60-9A16-238C472A2F03}" type="parTrans" cxnId="{279DCDCB-0B16-4441-AE4D-669EE885FCE9}">
      <dgm:prSet/>
      <dgm:spPr/>
      <dgm:t>
        <a:bodyPr/>
        <a:lstStyle/>
        <a:p>
          <a:endParaRPr lang="de-DE"/>
        </a:p>
      </dgm:t>
    </dgm:pt>
    <dgm:pt modelId="{2C0404D3-C6F6-4CB9-BCF4-35010924AE6A}" type="sibTrans" cxnId="{279DCDCB-0B16-4441-AE4D-669EE885FCE9}">
      <dgm:prSet/>
      <dgm:spPr/>
      <dgm:t>
        <a:bodyPr/>
        <a:lstStyle/>
        <a:p>
          <a:endParaRPr lang="de-DE"/>
        </a:p>
      </dgm:t>
    </dgm:pt>
    <dgm:pt modelId="{EB2E10D9-7909-4DA2-A367-3192A5941F3C}">
      <dgm:prSet phldrT="[Text]"/>
      <dgm:spPr/>
      <dgm:t>
        <a:bodyPr/>
        <a:lstStyle/>
        <a:p>
          <a:r>
            <a:rPr lang="de-DE" dirty="0"/>
            <a:t>2015</a:t>
          </a:r>
        </a:p>
      </dgm:t>
    </dgm:pt>
    <dgm:pt modelId="{B4DF51A0-A185-403C-8B1B-CB9327EDEDEB}" type="parTrans" cxnId="{14A066B4-2CB4-4557-9ABF-BAA6D298CBE2}">
      <dgm:prSet/>
      <dgm:spPr/>
      <dgm:t>
        <a:bodyPr/>
        <a:lstStyle/>
        <a:p>
          <a:endParaRPr lang="de-DE"/>
        </a:p>
      </dgm:t>
    </dgm:pt>
    <dgm:pt modelId="{D231E1B0-B7B7-4BE8-825F-D45DE4DEF0C1}" type="sibTrans" cxnId="{14A066B4-2CB4-4557-9ABF-BAA6D298CBE2}">
      <dgm:prSet/>
      <dgm:spPr/>
      <dgm:t>
        <a:bodyPr/>
        <a:lstStyle/>
        <a:p>
          <a:endParaRPr lang="de-DE"/>
        </a:p>
      </dgm:t>
    </dgm:pt>
    <dgm:pt modelId="{3DF31518-3788-41F4-909D-1725C28E338B}">
      <dgm:prSet phldrT="[Text]"/>
      <dgm:spPr/>
      <dgm:t>
        <a:bodyPr/>
        <a:lstStyle/>
        <a:p>
          <a:r>
            <a:rPr lang="de-DE" dirty="0"/>
            <a:t>2016</a:t>
          </a:r>
        </a:p>
      </dgm:t>
    </dgm:pt>
    <dgm:pt modelId="{F571DB5F-54A1-4B50-9DC8-D7F552D65BCC}" type="parTrans" cxnId="{4384B164-CC93-4E58-829B-BA4F3373A271}">
      <dgm:prSet/>
      <dgm:spPr/>
      <dgm:t>
        <a:bodyPr/>
        <a:lstStyle/>
        <a:p>
          <a:endParaRPr lang="de-DE"/>
        </a:p>
      </dgm:t>
    </dgm:pt>
    <dgm:pt modelId="{BFD15A41-F650-4835-A1D5-C51D5B3F9ABB}" type="sibTrans" cxnId="{4384B164-CC93-4E58-829B-BA4F3373A271}">
      <dgm:prSet/>
      <dgm:spPr/>
      <dgm:t>
        <a:bodyPr/>
        <a:lstStyle/>
        <a:p>
          <a:endParaRPr lang="de-DE"/>
        </a:p>
      </dgm:t>
    </dgm:pt>
    <dgm:pt modelId="{A68D0079-0067-4FFB-A1A4-8A49B7773666}" type="pres">
      <dgm:prSet presAssocID="{F2424BEA-043B-4F86-B682-36C06C360322}" presName="Name0" presStyleCnt="0">
        <dgm:presLayoutVars>
          <dgm:dir/>
          <dgm:animLvl val="lvl"/>
          <dgm:resizeHandles val="exact"/>
        </dgm:presLayoutVars>
      </dgm:prSet>
      <dgm:spPr/>
    </dgm:pt>
    <dgm:pt modelId="{F2672045-604F-4A4E-8F8A-43AC5F01C5F0}" type="pres">
      <dgm:prSet presAssocID="{F2424BEA-043B-4F86-B682-36C06C360322}" presName="dummy" presStyleCnt="0"/>
      <dgm:spPr/>
    </dgm:pt>
    <dgm:pt modelId="{DAAC6DEB-016C-48A8-A730-2A24ACA428EF}" type="pres">
      <dgm:prSet presAssocID="{F2424BEA-043B-4F86-B682-36C06C360322}" presName="linH" presStyleCnt="0"/>
      <dgm:spPr/>
    </dgm:pt>
    <dgm:pt modelId="{EE957D9D-0600-43C7-B1DA-DEB2454FE379}" type="pres">
      <dgm:prSet presAssocID="{F2424BEA-043B-4F86-B682-36C06C360322}" presName="padding1" presStyleCnt="0"/>
      <dgm:spPr/>
    </dgm:pt>
    <dgm:pt modelId="{91E88807-5AF4-4893-ACF3-060DECDE51E1}" type="pres">
      <dgm:prSet presAssocID="{09DA735C-CE73-472E-8D55-4FE936C55B00}" presName="linV" presStyleCnt="0"/>
      <dgm:spPr/>
    </dgm:pt>
    <dgm:pt modelId="{D6C3B3E6-D685-4B41-A1E6-52FEF37F447E}" type="pres">
      <dgm:prSet presAssocID="{09DA735C-CE73-472E-8D55-4FE936C55B00}" presName="spVertical1" presStyleCnt="0"/>
      <dgm:spPr/>
    </dgm:pt>
    <dgm:pt modelId="{1EC344DF-6A5B-40C3-9389-29FF012D6F29}" type="pres">
      <dgm:prSet presAssocID="{09DA735C-CE73-472E-8D55-4FE936C55B00}" presName="parTx" presStyleLbl="revTx" presStyleIdx="0" presStyleCnt="3" custLinFactNeighborX="8649" custLinFactNeighborY="4445">
        <dgm:presLayoutVars>
          <dgm:chMax val="0"/>
          <dgm:chPref val="0"/>
          <dgm:bulletEnabled val="1"/>
        </dgm:presLayoutVars>
      </dgm:prSet>
      <dgm:spPr/>
      <dgm:t>
        <a:bodyPr/>
        <a:lstStyle/>
        <a:p>
          <a:endParaRPr lang="de-DE"/>
        </a:p>
      </dgm:t>
    </dgm:pt>
    <dgm:pt modelId="{D7E870EF-D9B0-4985-8A12-8CF39463C010}" type="pres">
      <dgm:prSet presAssocID="{09DA735C-CE73-472E-8D55-4FE936C55B00}" presName="spVertical2" presStyleCnt="0"/>
      <dgm:spPr/>
    </dgm:pt>
    <dgm:pt modelId="{03BB08BA-EB12-43AC-B5DE-D514CFB9232F}" type="pres">
      <dgm:prSet presAssocID="{09DA735C-CE73-472E-8D55-4FE936C55B00}" presName="spVertical3" presStyleCnt="0"/>
      <dgm:spPr/>
    </dgm:pt>
    <dgm:pt modelId="{EE2D38DD-546C-4480-81DF-40C03C897217}" type="pres">
      <dgm:prSet presAssocID="{2C0404D3-C6F6-4CB9-BCF4-35010924AE6A}" presName="space" presStyleCnt="0"/>
      <dgm:spPr/>
    </dgm:pt>
    <dgm:pt modelId="{3FD5510E-5508-4F22-A825-A1D5E3C47771}" type="pres">
      <dgm:prSet presAssocID="{EB2E10D9-7909-4DA2-A367-3192A5941F3C}" presName="linV" presStyleCnt="0"/>
      <dgm:spPr/>
    </dgm:pt>
    <dgm:pt modelId="{DA82AEB6-2695-444E-8274-9857C44C21A7}" type="pres">
      <dgm:prSet presAssocID="{EB2E10D9-7909-4DA2-A367-3192A5941F3C}" presName="spVertical1" presStyleCnt="0"/>
      <dgm:spPr/>
    </dgm:pt>
    <dgm:pt modelId="{E90149E0-F5D5-4B4E-9A2F-29298898211F}" type="pres">
      <dgm:prSet presAssocID="{EB2E10D9-7909-4DA2-A367-3192A5941F3C}" presName="parTx" presStyleLbl="revTx" presStyleIdx="1" presStyleCnt="3" custLinFactNeighborX="-1966" custLinFactNeighborY="12462">
        <dgm:presLayoutVars>
          <dgm:chMax val="0"/>
          <dgm:chPref val="0"/>
          <dgm:bulletEnabled val="1"/>
        </dgm:presLayoutVars>
      </dgm:prSet>
      <dgm:spPr/>
      <dgm:t>
        <a:bodyPr/>
        <a:lstStyle/>
        <a:p>
          <a:endParaRPr lang="de-DE"/>
        </a:p>
      </dgm:t>
    </dgm:pt>
    <dgm:pt modelId="{1E31B6DD-7CE8-49B4-BE85-5521C32887AC}" type="pres">
      <dgm:prSet presAssocID="{EB2E10D9-7909-4DA2-A367-3192A5941F3C}" presName="spVertical2" presStyleCnt="0"/>
      <dgm:spPr/>
    </dgm:pt>
    <dgm:pt modelId="{6C8027F7-1A3D-4B6B-B800-4D9A6EC50E33}" type="pres">
      <dgm:prSet presAssocID="{EB2E10D9-7909-4DA2-A367-3192A5941F3C}" presName="spVertical3" presStyleCnt="0"/>
      <dgm:spPr/>
    </dgm:pt>
    <dgm:pt modelId="{38D4B52B-5ABF-4F1C-B917-53CC97938898}" type="pres">
      <dgm:prSet presAssocID="{D231E1B0-B7B7-4BE8-825F-D45DE4DEF0C1}" presName="space" presStyleCnt="0"/>
      <dgm:spPr/>
    </dgm:pt>
    <dgm:pt modelId="{FF1498DD-3F9E-44EF-9130-AE905344B23B}" type="pres">
      <dgm:prSet presAssocID="{3DF31518-3788-41F4-909D-1725C28E338B}" presName="linV" presStyleCnt="0"/>
      <dgm:spPr/>
    </dgm:pt>
    <dgm:pt modelId="{32D72AD0-A1AD-49AA-A7F5-1911E7C289A3}" type="pres">
      <dgm:prSet presAssocID="{3DF31518-3788-41F4-909D-1725C28E338B}" presName="spVertical1" presStyleCnt="0"/>
      <dgm:spPr/>
    </dgm:pt>
    <dgm:pt modelId="{F9BE4177-C9A8-426E-B5C5-B88D7D1EFB1B}" type="pres">
      <dgm:prSet presAssocID="{3DF31518-3788-41F4-909D-1725C28E338B}" presName="parTx" presStyleLbl="revTx" presStyleIdx="2" presStyleCnt="3" custLinFactNeighborX="-11089" custLinFactNeighborY="892">
        <dgm:presLayoutVars>
          <dgm:chMax val="0"/>
          <dgm:chPref val="0"/>
          <dgm:bulletEnabled val="1"/>
        </dgm:presLayoutVars>
      </dgm:prSet>
      <dgm:spPr/>
      <dgm:t>
        <a:bodyPr/>
        <a:lstStyle/>
        <a:p>
          <a:endParaRPr lang="de-DE"/>
        </a:p>
      </dgm:t>
    </dgm:pt>
    <dgm:pt modelId="{EA857343-6685-4CB3-96F9-4BF5879D1F28}" type="pres">
      <dgm:prSet presAssocID="{3DF31518-3788-41F4-909D-1725C28E338B}" presName="spVertical2" presStyleCnt="0"/>
      <dgm:spPr/>
    </dgm:pt>
    <dgm:pt modelId="{04577F0C-BBA5-4BDE-BE06-67B1B68DEE96}" type="pres">
      <dgm:prSet presAssocID="{3DF31518-3788-41F4-909D-1725C28E338B}" presName="spVertical3" presStyleCnt="0"/>
      <dgm:spPr/>
    </dgm:pt>
    <dgm:pt modelId="{18136FF7-E821-49DE-8F4F-75890EFA1C8C}" type="pres">
      <dgm:prSet presAssocID="{F2424BEA-043B-4F86-B682-36C06C360322}" presName="padding2" presStyleCnt="0"/>
      <dgm:spPr/>
    </dgm:pt>
    <dgm:pt modelId="{6725FDF7-CBA5-4D1B-9EED-5A0FDDD4EF72}" type="pres">
      <dgm:prSet presAssocID="{F2424BEA-043B-4F86-B682-36C06C360322}" presName="negArrow" presStyleCnt="0"/>
      <dgm:spPr/>
    </dgm:pt>
    <dgm:pt modelId="{19B68931-DDAD-44BB-96D4-5F583727AA3D}" type="pres">
      <dgm:prSet presAssocID="{F2424BEA-043B-4F86-B682-36C06C360322}" presName="backgroundArrow" presStyleLbl="node1" presStyleIdx="0" presStyleCnt="1"/>
      <dgm:spPr>
        <a:solidFill>
          <a:schemeClr val="bg2"/>
        </a:solidFill>
        <a:ln>
          <a:solidFill>
            <a:schemeClr val="bg1">
              <a:lumMod val="95000"/>
            </a:schemeClr>
          </a:solidFill>
        </a:ln>
      </dgm:spPr>
    </dgm:pt>
  </dgm:ptLst>
  <dgm:cxnLst>
    <dgm:cxn modelId="{D547F640-623E-412A-976C-F4B491B56717}" type="presOf" srcId="{09DA735C-CE73-472E-8D55-4FE936C55B00}" destId="{1EC344DF-6A5B-40C3-9389-29FF012D6F29}" srcOrd="0" destOrd="0" presId="urn:microsoft.com/office/officeart/2005/8/layout/hProcess3"/>
    <dgm:cxn modelId="{65AA4FD8-566C-4625-928A-E9EA0A52CE8E}" type="presOf" srcId="{EB2E10D9-7909-4DA2-A367-3192A5941F3C}" destId="{E90149E0-F5D5-4B4E-9A2F-29298898211F}" srcOrd="0" destOrd="0" presId="urn:microsoft.com/office/officeart/2005/8/layout/hProcess3"/>
    <dgm:cxn modelId="{8BA25F1F-5938-4288-9A2B-EFB1513AAC5F}" type="presOf" srcId="{3DF31518-3788-41F4-909D-1725C28E338B}" destId="{F9BE4177-C9A8-426E-B5C5-B88D7D1EFB1B}" srcOrd="0" destOrd="0" presId="urn:microsoft.com/office/officeart/2005/8/layout/hProcess3"/>
    <dgm:cxn modelId="{279DCDCB-0B16-4441-AE4D-669EE885FCE9}" srcId="{F2424BEA-043B-4F86-B682-36C06C360322}" destId="{09DA735C-CE73-472E-8D55-4FE936C55B00}" srcOrd="0" destOrd="0" parTransId="{A51F1C38-33AC-4F60-9A16-238C472A2F03}" sibTransId="{2C0404D3-C6F6-4CB9-BCF4-35010924AE6A}"/>
    <dgm:cxn modelId="{14A066B4-2CB4-4557-9ABF-BAA6D298CBE2}" srcId="{F2424BEA-043B-4F86-B682-36C06C360322}" destId="{EB2E10D9-7909-4DA2-A367-3192A5941F3C}" srcOrd="1" destOrd="0" parTransId="{B4DF51A0-A185-403C-8B1B-CB9327EDEDEB}" sibTransId="{D231E1B0-B7B7-4BE8-825F-D45DE4DEF0C1}"/>
    <dgm:cxn modelId="{4384B164-CC93-4E58-829B-BA4F3373A271}" srcId="{F2424BEA-043B-4F86-B682-36C06C360322}" destId="{3DF31518-3788-41F4-909D-1725C28E338B}" srcOrd="2" destOrd="0" parTransId="{F571DB5F-54A1-4B50-9DC8-D7F552D65BCC}" sibTransId="{BFD15A41-F650-4835-A1D5-C51D5B3F9ABB}"/>
    <dgm:cxn modelId="{169F761F-F404-4CDD-875D-8A1841ED3FEB}" type="presOf" srcId="{F2424BEA-043B-4F86-B682-36C06C360322}" destId="{A68D0079-0067-4FFB-A1A4-8A49B7773666}" srcOrd="0" destOrd="0" presId="urn:microsoft.com/office/officeart/2005/8/layout/hProcess3"/>
    <dgm:cxn modelId="{ACBE4190-1EFF-48A8-B0BE-4819237BF8B3}" type="presParOf" srcId="{A68D0079-0067-4FFB-A1A4-8A49B7773666}" destId="{F2672045-604F-4A4E-8F8A-43AC5F01C5F0}" srcOrd="0" destOrd="0" presId="urn:microsoft.com/office/officeart/2005/8/layout/hProcess3"/>
    <dgm:cxn modelId="{27731182-9F6A-44CE-9821-58CD45030A20}" type="presParOf" srcId="{A68D0079-0067-4FFB-A1A4-8A49B7773666}" destId="{DAAC6DEB-016C-48A8-A730-2A24ACA428EF}" srcOrd="1" destOrd="0" presId="urn:microsoft.com/office/officeart/2005/8/layout/hProcess3"/>
    <dgm:cxn modelId="{38A0525B-415F-4F42-87A1-9E3075C51953}" type="presParOf" srcId="{DAAC6DEB-016C-48A8-A730-2A24ACA428EF}" destId="{EE957D9D-0600-43C7-B1DA-DEB2454FE379}" srcOrd="0" destOrd="0" presId="urn:microsoft.com/office/officeart/2005/8/layout/hProcess3"/>
    <dgm:cxn modelId="{2D5D9D68-2D6E-4C5E-BFE3-B29F6C67C1C1}" type="presParOf" srcId="{DAAC6DEB-016C-48A8-A730-2A24ACA428EF}" destId="{91E88807-5AF4-4893-ACF3-060DECDE51E1}" srcOrd="1" destOrd="0" presId="urn:microsoft.com/office/officeart/2005/8/layout/hProcess3"/>
    <dgm:cxn modelId="{280B72D2-52BA-4040-8ACB-A1A2A76E8617}" type="presParOf" srcId="{91E88807-5AF4-4893-ACF3-060DECDE51E1}" destId="{D6C3B3E6-D685-4B41-A1E6-52FEF37F447E}" srcOrd="0" destOrd="0" presId="urn:microsoft.com/office/officeart/2005/8/layout/hProcess3"/>
    <dgm:cxn modelId="{586B335D-9A47-4890-B771-548200FB9688}" type="presParOf" srcId="{91E88807-5AF4-4893-ACF3-060DECDE51E1}" destId="{1EC344DF-6A5B-40C3-9389-29FF012D6F29}" srcOrd="1" destOrd="0" presId="urn:microsoft.com/office/officeart/2005/8/layout/hProcess3"/>
    <dgm:cxn modelId="{022935CB-BFF0-47C0-9C02-120E8CD0E26C}" type="presParOf" srcId="{91E88807-5AF4-4893-ACF3-060DECDE51E1}" destId="{D7E870EF-D9B0-4985-8A12-8CF39463C010}" srcOrd="2" destOrd="0" presId="urn:microsoft.com/office/officeart/2005/8/layout/hProcess3"/>
    <dgm:cxn modelId="{F0EE11D8-1BDE-4117-BA7F-8703997106B3}" type="presParOf" srcId="{91E88807-5AF4-4893-ACF3-060DECDE51E1}" destId="{03BB08BA-EB12-43AC-B5DE-D514CFB9232F}" srcOrd="3" destOrd="0" presId="urn:microsoft.com/office/officeart/2005/8/layout/hProcess3"/>
    <dgm:cxn modelId="{22160D25-4DCB-4711-817A-1D12BE719B2F}" type="presParOf" srcId="{DAAC6DEB-016C-48A8-A730-2A24ACA428EF}" destId="{EE2D38DD-546C-4480-81DF-40C03C897217}" srcOrd="2" destOrd="0" presId="urn:microsoft.com/office/officeart/2005/8/layout/hProcess3"/>
    <dgm:cxn modelId="{397852B3-264E-4C52-BC09-4B04FD69804B}" type="presParOf" srcId="{DAAC6DEB-016C-48A8-A730-2A24ACA428EF}" destId="{3FD5510E-5508-4F22-A825-A1D5E3C47771}" srcOrd="3" destOrd="0" presId="urn:microsoft.com/office/officeart/2005/8/layout/hProcess3"/>
    <dgm:cxn modelId="{E8FD863B-90FA-41C7-A46A-B1E96F850258}" type="presParOf" srcId="{3FD5510E-5508-4F22-A825-A1D5E3C47771}" destId="{DA82AEB6-2695-444E-8274-9857C44C21A7}" srcOrd="0" destOrd="0" presId="urn:microsoft.com/office/officeart/2005/8/layout/hProcess3"/>
    <dgm:cxn modelId="{0BBA86B4-2449-4AB6-BEBD-A23796E9A247}" type="presParOf" srcId="{3FD5510E-5508-4F22-A825-A1D5E3C47771}" destId="{E90149E0-F5D5-4B4E-9A2F-29298898211F}" srcOrd="1" destOrd="0" presId="urn:microsoft.com/office/officeart/2005/8/layout/hProcess3"/>
    <dgm:cxn modelId="{35C90A5F-37A6-4246-AD9A-4A28D8837B9D}" type="presParOf" srcId="{3FD5510E-5508-4F22-A825-A1D5E3C47771}" destId="{1E31B6DD-7CE8-49B4-BE85-5521C32887AC}" srcOrd="2" destOrd="0" presId="urn:microsoft.com/office/officeart/2005/8/layout/hProcess3"/>
    <dgm:cxn modelId="{8F45A3AC-5CF0-46BA-91A5-93B962C44547}" type="presParOf" srcId="{3FD5510E-5508-4F22-A825-A1D5E3C47771}" destId="{6C8027F7-1A3D-4B6B-B800-4D9A6EC50E33}" srcOrd="3" destOrd="0" presId="urn:microsoft.com/office/officeart/2005/8/layout/hProcess3"/>
    <dgm:cxn modelId="{27BBE90E-AD02-4CC3-BBD8-1F7D35825C5D}" type="presParOf" srcId="{DAAC6DEB-016C-48A8-A730-2A24ACA428EF}" destId="{38D4B52B-5ABF-4F1C-B917-53CC97938898}" srcOrd="4" destOrd="0" presId="urn:microsoft.com/office/officeart/2005/8/layout/hProcess3"/>
    <dgm:cxn modelId="{5D179484-BB05-48E2-8F51-7037EA8A89F7}" type="presParOf" srcId="{DAAC6DEB-016C-48A8-A730-2A24ACA428EF}" destId="{FF1498DD-3F9E-44EF-9130-AE905344B23B}" srcOrd="5" destOrd="0" presId="urn:microsoft.com/office/officeart/2005/8/layout/hProcess3"/>
    <dgm:cxn modelId="{3C0B39BC-56B6-4908-8703-E73BF92EF05A}" type="presParOf" srcId="{FF1498DD-3F9E-44EF-9130-AE905344B23B}" destId="{32D72AD0-A1AD-49AA-A7F5-1911E7C289A3}" srcOrd="0" destOrd="0" presId="urn:microsoft.com/office/officeart/2005/8/layout/hProcess3"/>
    <dgm:cxn modelId="{8FD3EE90-CF94-4D33-97EE-9EBDC6D14E70}" type="presParOf" srcId="{FF1498DD-3F9E-44EF-9130-AE905344B23B}" destId="{F9BE4177-C9A8-426E-B5C5-B88D7D1EFB1B}" srcOrd="1" destOrd="0" presId="urn:microsoft.com/office/officeart/2005/8/layout/hProcess3"/>
    <dgm:cxn modelId="{2BDF6DED-64C3-4988-A7DE-34EF733697A7}" type="presParOf" srcId="{FF1498DD-3F9E-44EF-9130-AE905344B23B}" destId="{EA857343-6685-4CB3-96F9-4BF5879D1F28}" srcOrd="2" destOrd="0" presId="urn:microsoft.com/office/officeart/2005/8/layout/hProcess3"/>
    <dgm:cxn modelId="{73DEA627-0E3E-4450-83C7-17B0DC95D8AE}" type="presParOf" srcId="{FF1498DD-3F9E-44EF-9130-AE905344B23B}" destId="{04577F0C-BBA5-4BDE-BE06-67B1B68DEE96}" srcOrd="3" destOrd="0" presId="urn:microsoft.com/office/officeart/2005/8/layout/hProcess3"/>
    <dgm:cxn modelId="{62F75D42-27E7-49E1-AAFC-5130C2A94621}" type="presParOf" srcId="{DAAC6DEB-016C-48A8-A730-2A24ACA428EF}" destId="{18136FF7-E821-49DE-8F4F-75890EFA1C8C}" srcOrd="6" destOrd="0" presId="urn:microsoft.com/office/officeart/2005/8/layout/hProcess3"/>
    <dgm:cxn modelId="{16CF1C6C-E672-48F7-85AC-E45F8F7405B0}" type="presParOf" srcId="{DAAC6DEB-016C-48A8-A730-2A24ACA428EF}" destId="{6725FDF7-CBA5-4D1B-9EED-5A0FDDD4EF72}" srcOrd="7" destOrd="0" presId="urn:microsoft.com/office/officeart/2005/8/layout/hProcess3"/>
    <dgm:cxn modelId="{4046B33B-CD05-4D96-9EF6-DBA04BC21A97}" type="presParOf" srcId="{DAAC6DEB-016C-48A8-A730-2A24ACA428EF}" destId="{19B68931-DDAD-44BB-96D4-5F583727AA3D}" srcOrd="8"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de-DE" altLang="de-DE"/>
          </a:p>
        </p:txBody>
      </p:sp>
      <p:sp>
        <p:nvSpPr>
          <p:cNvPr id="6147" name="Rectangle 3"/>
          <p:cNvSpPr>
            <a:spLocks noGrp="1" noChangeArrowheads="1"/>
          </p:cNvSpPr>
          <p:nvPr>
            <p:ph type="dt" idx="1"/>
          </p:nvPr>
        </p:nvSpPr>
        <p:spPr bwMode="auto">
          <a:xfrm>
            <a:off x="384810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ltLang="de-DE"/>
          </a:p>
        </p:txBody>
      </p:sp>
      <p:sp>
        <p:nvSpPr>
          <p:cNvPr id="21508"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79450" y="4718050"/>
            <a:ext cx="5435600"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150" name="Rectangle 6"/>
          <p:cNvSpPr>
            <a:spLocks noGrp="1" noChangeArrowheads="1"/>
          </p:cNvSpPr>
          <p:nvPr>
            <p:ph type="ftr" sz="quarter" idx="4"/>
          </p:nvPr>
        </p:nvSpPr>
        <p:spPr bwMode="auto">
          <a:xfrm>
            <a:off x="0" y="9432925"/>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de-DE" altLang="de-DE"/>
          </a:p>
        </p:txBody>
      </p:sp>
      <p:sp>
        <p:nvSpPr>
          <p:cNvPr id="6151" name="Rectangle 7"/>
          <p:cNvSpPr>
            <a:spLocks noGrp="1" noChangeArrowheads="1"/>
          </p:cNvSpPr>
          <p:nvPr>
            <p:ph type="sldNum" sz="quarter" idx="5"/>
          </p:nvPr>
        </p:nvSpPr>
        <p:spPr bwMode="auto">
          <a:xfrm>
            <a:off x="3848100" y="9432925"/>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19CA6644-BF50-40C4-B8B0-3362D6E4BD30}" type="slidenum">
              <a:rPr lang="de-DE" altLang="de-DE"/>
              <a:pPr>
                <a:defRPr/>
              </a:pPr>
              <a:t>‹Nr.›</a:t>
            </a:fld>
            <a:endParaRPr lang="de-DE" altLang="de-DE"/>
          </a:p>
        </p:txBody>
      </p:sp>
    </p:spTree>
    <p:extLst>
      <p:ext uri="{BB962C8B-B14F-4D97-AF65-F5344CB8AC3E}">
        <p14:creationId xmlns:p14="http://schemas.microsoft.com/office/powerpoint/2010/main" val="31334757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a:solidFill>
                  <a:schemeClr val="tx1"/>
                </a:solidFill>
                <a:effectLst/>
                <a:latin typeface="Arial" charset="0"/>
                <a:ea typeface="+mn-ea"/>
                <a:cs typeface="+mn-cs"/>
              </a:rPr>
              <a:t>In meiner Präsentation der Staatlichen Europa-Schule Berlin (SESB) gehe ich ein auf</a:t>
            </a:r>
            <a:endParaRPr lang="fr-FR" sz="1200" kern="1200" dirty="0">
              <a:solidFill>
                <a:schemeClr val="tx1"/>
              </a:solidFill>
              <a:effectLst/>
              <a:latin typeface="Arial" charset="0"/>
              <a:ea typeface="+mn-ea"/>
              <a:cs typeface="+mn-cs"/>
            </a:endParaRPr>
          </a:p>
          <a:p>
            <a:pPr lvl="0"/>
            <a:r>
              <a:rPr lang="de-DE" sz="1200" kern="1200" dirty="0">
                <a:solidFill>
                  <a:schemeClr val="tx1"/>
                </a:solidFill>
                <a:effectLst/>
                <a:latin typeface="Arial" charset="0"/>
                <a:ea typeface="+mn-ea"/>
                <a:cs typeface="+mn-cs"/>
              </a:rPr>
              <a:t>die Ziele, </a:t>
            </a:r>
            <a:endParaRPr lang="fr-FR" sz="1200" kern="1200" dirty="0">
              <a:solidFill>
                <a:schemeClr val="tx1"/>
              </a:solidFill>
              <a:effectLst/>
              <a:latin typeface="Arial" charset="0"/>
              <a:ea typeface="+mn-ea"/>
              <a:cs typeface="+mn-cs"/>
            </a:endParaRPr>
          </a:p>
          <a:p>
            <a:pPr lvl="0"/>
            <a:r>
              <a:rPr lang="de-DE" sz="1200" kern="1200" dirty="0">
                <a:solidFill>
                  <a:schemeClr val="tx1"/>
                </a:solidFill>
                <a:effectLst/>
                <a:latin typeface="Arial" charset="0"/>
                <a:ea typeface="+mn-ea"/>
                <a:cs typeface="+mn-cs"/>
              </a:rPr>
              <a:t>die angestrebten sprachlichen und interkulturellen Kompetenzen, </a:t>
            </a:r>
            <a:endParaRPr lang="fr-FR" sz="1200" kern="1200" dirty="0">
              <a:solidFill>
                <a:schemeClr val="tx1"/>
              </a:solidFill>
              <a:effectLst/>
              <a:latin typeface="Arial" charset="0"/>
              <a:ea typeface="+mn-ea"/>
              <a:cs typeface="+mn-cs"/>
            </a:endParaRPr>
          </a:p>
          <a:p>
            <a:pPr lvl="0"/>
            <a:r>
              <a:rPr lang="de-DE" sz="1200" kern="1200" dirty="0">
                <a:solidFill>
                  <a:schemeClr val="tx1"/>
                </a:solidFill>
                <a:effectLst/>
                <a:latin typeface="Arial" charset="0"/>
                <a:ea typeface="+mn-ea"/>
                <a:cs typeface="+mn-cs"/>
              </a:rPr>
              <a:t>die Lehrpläne, </a:t>
            </a:r>
            <a:endParaRPr lang="fr-FR" sz="1200" kern="1200" dirty="0">
              <a:solidFill>
                <a:schemeClr val="tx1"/>
              </a:solidFill>
              <a:effectLst/>
              <a:latin typeface="Arial" charset="0"/>
              <a:ea typeface="+mn-ea"/>
              <a:cs typeface="+mn-cs"/>
            </a:endParaRPr>
          </a:p>
          <a:p>
            <a:pPr lvl="0"/>
            <a:r>
              <a:rPr lang="de-DE" sz="1200" kern="1200" dirty="0">
                <a:solidFill>
                  <a:schemeClr val="tx1"/>
                </a:solidFill>
                <a:effectLst/>
                <a:latin typeface="Arial" charset="0"/>
                <a:ea typeface="+mn-ea"/>
                <a:cs typeface="+mn-cs"/>
              </a:rPr>
              <a:t>die Besonderheiten dieses Schulmodells und </a:t>
            </a:r>
            <a:endParaRPr lang="fr-FR" sz="1200" kern="1200" dirty="0">
              <a:solidFill>
                <a:schemeClr val="tx1"/>
              </a:solidFill>
              <a:effectLst/>
              <a:latin typeface="Arial" charset="0"/>
              <a:ea typeface="+mn-ea"/>
              <a:cs typeface="+mn-cs"/>
            </a:endParaRPr>
          </a:p>
          <a:p>
            <a:pPr lvl="0"/>
            <a:r>
              <a:rPr lang="de-DE" sz="1200" kern="1200" dirty="0">
                <a:solidFill>
                  <a:schemeClr val="tx1"/>
                </a:solidFill>
                <a:effectLst/>
                <a:latin typeface="Arial" charset="0"/>
                <a:ea typeface="+mn-ea"/>
                <a:cs typeface="+mn-cs"/>
              </a:rPr>
              <a:t>abschließend mache ich noch einige Anmerkungen.</a:t>
            </a:r>
          </a:p>
          <a:p>
            <a:r>
              <a:rPr lang="de-DE" sz="1200" b="1" kern="1200" dirty="0">
                <a:solidFill>
                  <a:schemeClr val="tx1"/>
                </a:solidFill>
                <a:effectLst/>
                <a:latin typeface="Arial" charset="0"/>
                <a:ea typeface="+mn-ea"/>
                <a:cs typeface="+mn-cs"/>
              </a:rPr>
              <a:t>Foto: Das Brandenburger Tor am Europatag 2011</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Zur Bezeichnung Staatliche Europa-Schule Berlin möchte ich zunächst einige Erläuterungen geben: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Staatliche Europa-Schule Berlin ist ein spezifisches Berliner Schulmodell mit einem besonderen pädagogischen Profil.</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Es unterscheidet sich sowohl von den Europäischen Schulen, die von den Mitgliedsstaaten der EU eingerichtet werden, von denen es 14 in sieben verschiedenen europäischen Ländern mit eigenem Lehrplan gibt. </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Das Berliner Schulmodell unterscheidet sich auch von den Europaschulen, die es immer zahlreicher in den verschiedenen Ländern der Bundesrepublik gibt. Es sind in der Mehrzahl weiterführende Schulen mit eventuell verstärktem Sprachenangebot, mit Erasmus+ Projekten und Partnerschulen im Ausland.</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Das Konzept der SESB ist umfassender und schließt das Sprachenlernen und den Erwerb interkultureller Kompetenz ein.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Das Modell ist in der Ausweitung von der Grundschule bis zum Abitur mit den zehn Sprachen einzigartig in Deutschland. </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ersten Überlegungen starteten zu Beginn der 80er Jahre: Berlin wollte im staatlichen Schulsystem Schülerinnen und Schülern eine neue Art des Sprachenlernens anbieten und dazu die Vielfalt an Sprachen nutzen, die in der Stadt vertreten waren. Es sollten Kinder mit Deutsch als Erstsprache und Kinder mit einer anderen Erstsprache zusammen und von einander lernen. Dazu gehörte auch der kulturelle Austausch sowie die Pflege der nichtdeutschen Erstsprache der Kinder. Nach dem Fall der Mauer wurde die Planung konkret.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SESB ist ein zwei-Weg-Immersionsmodell.</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Berlin wollte damit zu einem Europa der Vielfalt beitragen, wo jeder mindestens zwei Sprachen sprechen kann.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1992 wurden die ersten je zwei Zweige an sechs verschiedenen Schulen  eingerichtet mit den Pilotsprachen Deutsch-Englisch, Deutsch-Französisch und Deutsch-Russisch. Diese drei Sprachkombinationen waren auch ausgewählt worden als Dank an die Alliierten.</a:t>
            </a:r>
            <a:endParaRPr lang="fr-FR" sz="1200" kern="1200" dirty="0">
              <a:solidFill>
                <a:schemeClr val="tx1"/>
              </a:solidFill>
              <a:effectLst/>
              <a:latin typeface="Arial" charset="0"/>
              <a:ea typeface="+mn-ea"/>
              <a:cs typeface="+mn-cs"/>
            </a:endParaRPr>
          </a:p>
          <a:p>
            <a:pPr lvl="0"/>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1</a:t>
            </a:fld>
            <a:endParaRPr lang="de-DE" altLang="de-DE" dirty="0"/>
          </a:p>
        </p:txBody>
      </p:sp>
    </p:spTree>
    <p:extLst>
      <p:ext uri="{BB962C8B-B14F-4D97-AF65-F5344CB8AC3E}">
        <p14:creationId xmlns:p14="http://schemas.microsoft.com/office/powerpoint/2010/main" val="3310560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a:solidFill>
                  <a:schemeClr val="tx1"/>
                </a:solidFill>
                <a:effectLst/>
                <a:latin typeface="Arial" charset="0"/>
                <a:ea typeface="+mn-ea"/>
                <a:cs typeface="+mn-cs"/>
              </a:rPr>
              <a:t>Alle Sprachkombinationen haben eine Fortführung in der weiterführenden Schule.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Alle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haben Anrecht auf einen Platz in der weiterführenden Schule.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Allerdings gibt es keine einheitliche Fortsetzung, sondern zwei verschiedene: Sechs Sprachkombinationen (Französisch, Portugiesisch, Polnisch, Russisch, Spanisch, Türkisch) haben eine Fortführung in der integrierten Sekundarstufe, drei Sprachkombinationen (Englisch, Griechisch, Italienisch) werden am Gymnasium weitergeführt.</a:t>
            </a:r>
            <a:endParaRPr lang="fr-FR" sz="1200" kern="1200" dirty="0">
              <a:solidFill>
                <a:schemeClr val="tx1"/>
              </a:solidFill>
              <a:effectLst/>
              <a:latin typeface="Arial" charset="0"/>
              <a:ea typeface="+mn-ea"/>
              <a:cs typeface="+mn-cs"/>
            </a:endParaRPr>
          </a:p>
          <a:p>
            <a:r>
              <a:rPr lang="de-DE" sz="1200" b="1"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r>
              <a:rPr lang="de-DE" sz="1200" b="1"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11</a:t>
            </a:fld>
            <a:endParaRPr lang="de-DE" altLang="de-DE"/>
          </a:p>
        </p:txBody>
      </p:sp>
    </p:spTree>
    <p:extLst>
      <p:ext uri="{BB962C8B-B14F-4D97-AF65-F5344CB8AC3E}">
        <p14:creationId xmlns:p14="http://schemas.microsoft.com/office/powerpoint/2010/main" val="74122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a:solidFill>
                  <a:schemeClr val="tx1"/>
                </a:solidFill>
                <a:effectLst/>
                <a:latin typeface="Arial" charset="0"/>
                <a:ea typeface="+mn-ea"/>
                <a:cs typeface="+mn-cs"/>
              </a:rPr>
              <a:t>Der Schriftspracherwerb in der Partnersprache findet im Laufe der 2. Jahrgangsstufe statt, möglichst in Absprache mit der Lehrkraft der nichtdeutschen Sprache.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Ab der 5. Jahrgangsstufe lernen die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eine dritte Sprache, die erste Fremdsprache, und zwar Englisch bzw. Französisch für die deutsch-englische  Sprachkombination.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Das Sprachniveau erreicht die Kompetenzstufe B2 des </a:t>
            </a:r>
            <a:r>
              <a:rPr lang="de-DE" sz="1200" kern="1200" dirty="0" err="1">
                <a:solidFill>
                  <a:schemeClr val="tx1"/>
                </a:solidFill>
                <a:effectLst/>
                <a:latin typeface="Arial" charset="0"/>
                <a:ea typeface="+mn-ea"/>
                <a:cs typeface="+mn-cs"/>
              </a:rPr>
              <a:t>GERSp</a:t>
            </a:r>
            <a:r>
              <a:rPr lang="de-DE" sz="1200" kern="1200" dirty="0">
                <a:solidFill>
                  <a:schemeClr val="tx1"/>
                </a:solidFill>
                <a:effectLst/>
                <a:latin typeface="Arial" charset="0"/>
                <a:ea typeface="+mn-ea"/>
                <a:cs typeface="+mn-cs"/>
              </a:rPr>
              <a:t> mit dem Ablegen des Mittleren Schulabschlusses in der 10. Jahrgangsstufe und das Niveau C2 im Abitur in der Partnersprache.</a:t>
            </a:r>
            <a:endParaRPr lang="fr-FR" sz="1200" kern="1200" dirty="0">
              <a:solidFill>
                <a:schemeClr val="tx1"/>
              </a:solidFill>
              <a:effectLst/>
              <a:latin typeface="Arial" charset="0"/>
              <a:ea typeface="+mn-ea"/>
              <a:cs typeface="+mn-cs"/>
            </a:endParaRPr>
          </a:p>
          <a:p>
            <a:r>
              <a:rPr lang="de-DE" sz="1200" b="1" kern="1200" dirty="0">
                <a:solidFill>
                  <a:schemeClr val="tx1"/>
                </a:solidFill>
                <a:effectLst/>
                <a:latin typeface="Arial" charset="0"/>
                <a:ea typeface="+mn-ea"/>
                <a:cs typeface="+mn-cs"/>
              </a:rPr>
              <a:t>Hier einige Beispiele für die Spracharbeit: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Jährlich finden in der 6. Jahrgangsstufe Vorlesewettbewerbe statt, die nach den Kriterien des Börsenvereins des deutschen Buchhandels durchgeführt werden.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Sie zeigen den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ihre Lernfortschritte auf und stellen gleichzeitig eine Art Evaluation dar.</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Der Wettbewerb Deutsch als Partnersprache findet für alle 17 Grundschulstandorte mit zwei Vorentscheiden und einem Endausscheid statt,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Der Wettbewerb Französisch Erst- und Partnersprache wird für die vier deutsch-französischen Standorte organisiert.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Der Schreibwettbewerb “Kids – Fit für Europa” wird jedes Jahr für zwei Sprachkombinationen organisiert. Die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schreiben in der 6. und 8. Jahrgangsstufe in ihrer Partnersprache. Sie stellen am Ende der Grundschulzeit und am Ende der 8. Jahrgangstufe ihre erworbene Kompetenz in der Partnersprache unter Beweis.</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der deutsch-russischen Sprachkombination werden regelmäßig Gedichtwettbewerbe durchgeführt.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Eine lange Tradition hat die “</a:t>
            </a:r>
            <a:r>
              <a:rPr lang="de-DE" sz="1200" kern="1200" dirty="0" err="1">
                <a:solidFill>
                  <a:schemeClr val="tx1"/>
                </a:solidFill>
                <a:effectLst/>
                <a:latin typeface="Arial" charset="0"/>
                <a:ea typeface="+mn-ea"/>
                <a:cs typeface="+mn-cs"/>
              </a:rPr>
              <a:t>book</a:t>
            </a:r>
            <a:r>
              <a:rPr lang="de-DE" sz="1200" kern="1200" dirty="0">
                <a:solidFill>
                  <a:schemeClr val="tx1"/>
                </a:solidFill>
                <a:effectLst/>
                <a:latin typeface="Arial" charset="0"/>
                <a:ea typeface="+mn-ea"/>
                <a:cs typeface="+mn-cs"/>
              </a:rPr>
              <a:t> </a:t>
            </a:r>
            <a:r>
              <a:rPr lang="de-DE" sz="1200" kern="1200" dirty="0" err="1">
                <a:solidFill>
                  <a:schemeClr val="tx1"/>
                </a:solidFill>
                <a:effectLst/>
                <a:latin typeface="Arial" charset="0"/>
                <a:ea typeface="+mn-ea"/>
                <a:cs typeface="+mn-cs"/>
              </a:rPr>
              <a:t>week</a:t>
            </a:r>
            <a:r>
              <a:rPr lang="de-DE" sz="1200" kern="1200" dirty="0">
                <a:solidFill>
                  <a:schemeClr val="tx1"/>
                </a:solidFill>
                <a:effectLst/>
                <a:latin typeface="Arial" charset="0"/>
                <a:ea typeface="+mn-ea"/>
                <a:cs typeface="+mn-cs"/>
              </a:rPr>
              <a:t>” in der deutsch-englischen </a:t>
            </a:r>
            <a:r>
              <a:rPr lang="de-DE" sz="1200" kern="1200" dirty="0" err="1">
                <a:solidFill>
                  <a:schemeClr val="tx1"/>
                </a:solidFill>
                <a:effectLst/>
                <a:latin typeface="Arial" charset="0"/>
                <a:ea typeface="+mn-ea"/>
                <a:cs typeface="+mn-cs"/>
              </a:rPr>
              <a:t>Sprachkomination</a:t>
            </a:r>
            <a:r>
              <a:rPr lang="de-DE" sz="1200" kern="1200" dirty="0">
                <a:solidFill>
                  <a:schemeClr val="tx1"/>
                </a:solidFill>
                <a:effectLst/>
                <a:latin typeface="Arial" charset="0"/>
                <a:ea typeface="+mn-ea"/>
                <a:cs typeface="+mn-cs"/>
              </a:rPr>
              <a: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deutsch-spanische Sprachkombination bietet ein vielfältiges Programm zum internationalen Tag des Buches im April.</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mn-ea"/>
                <a:cs typeface="+mn-cs"/>
              </a:rPr>
              <a:t>Die Sprachkombinationen Deutsch-Polnisch und Deutsch-Russisch nehmen jährlich an Polnisch- und Russisch- Wettbewerben teil, die in Deutschland angeboten werden.</a:t>
            </a:r>
            <a:endParaRPr lang="fr-FR" sz="1200" kern="1200" dirty="0">
              <a:solidFill>
                <a:schemeClr val="tx1"/>
              </a:solidFill>
              <a:effectLst/>
              <a:latin typeface="Arial" charset="0"/>
              <a:ea typeface="+mn-ea"/>
              <a:cs typeface="+mn-cs"/>
            </a:endParaRPr>
          </a:p>
          <a:p>
            <a:endParaRPr lang="fr-FR" sz="1200" kern="1200" dirty="0">
              <a:solidFill>
                <a:schemeClr val="tx1"/>
              </a:solidFill>
              <a:effectLst/>
              <a:latin typeface="Arial"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12</a:t>
            </a:fld>
            <a:endParaRPr lang="de-DE" altLang="de-DE"/>
          </a:p>
        </p:txBody>
      </p:sp>
    </p:spTree>
    <p:extLst>
      <p:ext uri="{BB962C8B-B14F-4D97-AF65-F5344CB8AC3E}">
        <p14:creationId xmlns:p14="http://schemas.microsoft.com/office/powerpoint/2010/main" val="203854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4A93F7B-967F-4A2B-92EA-09A9F803FA6B}" type="slidenum">
              <a:rPr lang="de-DE" altLang="de-DE" smtClean="0"/>
              <a:pPr eaLnBrk="1" hangingPunct="1">
                <a:spcBef>
                  <a:spcPct val="0"/>
                </a:spcBef>
              </a:pPr>
              <a:t>13</a:t>
            </a:fld>
            <a:endParaRPr lang="de-DE" altLang="de-DE"/>
          </a:p>
        </p:txBody>
      </p:sp>
      <p:sp>
        <p:nvSpPr>
          <p:cNvPr id="24579" name="Rectangle 2"/>
          <p:cNvSpPr>
            <a:spLocks noGrp="1" noRot="1" noChangeAspect="1" noChangeArrowheads="1" noTextEdit="1"/>
          </p:cNvSpPr>
          <p:nvPr>
            <p:ph type="sldImg"/>
          </p:nvPr>
        </p:nvSpPr>
        <p:spPr>
          <a:xfrm>
            <a:off x="915988" y="776288"/>
            <a:ext cx="4965700" cy="3724275"/>
          </a:xfrm>
          <a:ln/>
        </p:spPr>
      </p:sp>
      <p:sp>
        <p:nvSpPr>
          <p:cNvPr id="24580" name="Rectangle 3"/>
          <p:cNvSpPr>
            <a:spLocks noGrp="1" noChangeArrowheads="1"/>
          </p:cNvSpPr>
          <p:nvPr>
            <p:ph type="body" idx="1"/>
          </p:nvPr>
        </p:nvSpPr>
        <p:spPr>
          <a:xfrm>
            <a:off x="906463" y="4733925"/>
            <a:ext cx="4983162" cy="4424363"/>
          </a:xfrm>
          <a:noFill/>
        </p:spPr>
        <p:txBody>
          <a:bodyPr/>
          <a:lstStyle/>
          <a:p>
            <a:r>
              <a:rPr lang="de-DE" sz="1200" kern="1200" baseline="0" dirty="0">
                <a:solidFill>
                  <a:schemeClr val="tx1"/>
                </a:solidFill>
                <a:effectLst/>
                <a:latin typeface="Arial" charset="0"/>
                <a:ea typeface="+mn-ea"/>
                <a:cs typeface="+mn-cs"/>
              </a:rPr>
              <a:t>Ab dem Schuljahr 2017/2018 wird der neue Berliner Rahmenlehrplan in der Schule umgesetzt.</a:t>
            </a:r>
          </a:p>
          <a:p>
            <a:r>
              <a:rPr lang="de-DE" sz="1200" kern="1200" baseline="0" dirty="0">
                <a:solidFill>
                  <a:schemeClr val="tx1"/>
                </a:solidFill>
                <a:effectLst/>
                <a:latin typeface="Arial" charset="0"/>
                <a:ea typeface="+mn-ea"/>
                <a:cs typeface="+mn-cs"/>
              </a:rPr>
              <a:t>Die Fächer Geografie und Geschichte sind dann im Fach Gesellschaftswissenschaften zusammengefasst.</a:t>
            </a:r>
          </a:p>
          <a:p>
            <a:r>
              <a:rPr lang="de-DE" sz="1200" kern="1200" baseline="0" dirty="0">
                <a:solidFill>
                  <a:schemeClr val="tx1"/>
                </a:solidFill>
                <a:effectLst/>
                <a:latin typeface="Arial" charset="0"/>
                <a:ea typeface="+mn-ea"/>
                <a:cs typeface="+mn-cs"/>
              </a:rPr>
              <a:t>Die nichtdeutschen Muttersprachen sind angelehnt an das Fach Deutsch.</a:t>
            </a:r>
          </a:p>
          <a:p>
            <a:r>
              <a:rPr lang="de-DE" sz="1200" kern="1200" baseline="0" dirty="0">
                <a:solidFill>
                  <a:schemeClr val="tx1"/>
                </a:solidFill>
                <a:effectLst/>
                <a:latin typeface="Arial" charset="0"/>
                <a:ea typeface="+mn-ea"/>
                <a:cs typeface="+mn-cs"/>
              </a:rPr>
              <a:t>Die Partnersprachen sind angelehnt an das Fach Fremdsprachen.</a:t>
            </a:r>
          </a:p>
          <a:p>
            <a:r>
              <a:rPr lang="de-DE" sz="1200" kern="1200" baseline="0" dirty="0">
                <a:solidFill>
                  <a:schemeClr val="tx1"/>
                </a:solidFill>
                <a:effectLst/>
                <a:latin typeface="Arial" charset="0"/>
                <a:ea typeface="+mn-ea"/>
                <a:cs typeface="+mn-cs"/>
              </a:rPr>
              <a:t>Für alle Fächer muss ein schulinternes Curriculum erstellt werden, wobei sich die Standorte mit gleicher Sprachkombination absprechen müssen.</a:t>
            </a:r>
          </a:p>
          <a:p>
            <a:endParaRPr lang="de-DE" sz="1200" kern="1200" baseline="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Es gelten die Berliner Rahmenlehrpläne mit folgenden Ausnahmen bzw. Ergänzungen: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den Fächern Sachunterricht, Geografie, Geschichte, Politische Bildung können Inhalte aus den Partnerländern integriert werden.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Beispiel:</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Geografie in der 5. und 6. Jahrgangsstufe ist vor allem Deutschland Thema. In der deutsch-französischen Sprachkombination wird dann Deutschland nur zur Hälfte behandelt, die andere Hälfte behandelt Frankreich oder andere frankophone Länder.</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Der spezifische Fachwortschatz, der die Küstenformationen betrifft, kann ebenso am Beispiel französischen Küstenformationen gelernt werden.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Geschichte in der deutsch-italienischen Kombination wird das Thema “Römer” besonders intensive behandelt;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der deutsch-griechischen Kombination das Thema “Griechen”.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Jeder Standort hat das Recht, schulisches Material aus dem Partnerland im Unterricht einzusetzen: Bücher, Arbeitshefte, Schreibhefte. Die notwendigen Entscheidungen werden in der Schulkonferenz verabschiedet.</a:t>
            </a:r>
            <a:endParaRPr lang="fr-FR" sz="1200" kern="1200" dirty="0">
              <a:solidFill>
                <a:schemeClr val="tx1"/>
              </a:solidFill>
              <a:effectLst/>
              <a:latin typeface="Arial"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9CA6644-BF50-40C4-B8B0-3362D6E4BD30}" type="slidenum">
              <a:rPr lang="de-DE" altLang="de-DE" smtClean="0"/>
              <a:pPr>
                <a:defRPr/>
              </a:pPr>
              <a:t>15</a:t>
            </a:fld>
            <a:endParaRPr lang="de-DE" altLang="de-DE"/>
          </a:p>
        </p:txBody>
      </p:sp>
    </p:spTree>
    <p:extLst>
      <p:ext uri="{BB962C8B-B14F-4D97-AF65-F5344CB8AC3E}">
        <p14:creationId xmlns:p14="http://schemas.microsoft.com/office/powerpoint/2010/main" val="22833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16</a:t>
            </a:fld>
            <a:endParaRPr lang="de-DE" altLang="de-DE"/>
          </a:p>
        </p:txBody>
      </p:sp>
    </p:spTree>
    <p:extLst>
      <p:ext uri="{BB962C8B-B14F-4D97-AF65-F5344CB8AC3E}">
        <p14:creationId xmlns:p14="http://schemas.microsoft.com/office/powerpoint/2010/main" val="2799653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9CA6644-BF50-40C4-B8B0-3362D6E4BD30}" type="slidenum">
              <a:rPr lang="de-DE" altLang="de-DE" smtClean="0"/>
              <a:pPr>
                <a:defRPr/>
              </a:pPr>
              <a:t>17</a:t>
            </a:fld>
            <a:endParaRPr lang="de-DE" altLang="de-DE"/>
          </a:p>
        </p:txBody>
      </p:sp>
    </p:spTree>
    <p:extLst>
      <p:ext uri="{BB962C8B-B14F-4D97-AF65-F5344CB8AC3E}">
        <p14:creationId xmlns:p14="http://schemas.microsoft.com/office/powerpoint/2010/main" val="3219778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a:solidFill>
                  <a:schemeClr val="tx1"/>
                </a:solidFill>
                <a:effectLst/>
                <a:latin typeface="Arial" charset="0"/>
                <a:ea typeface="+mn-ea"/>
                <a:cs typeface="+mn-cs"/>
              </a:rPr>
              <a:t>Die interkulturelle Kompetenz bildet sich täglich im Schulleben, durch die 50% Zusammensetzung der Klasse, der Eltern, des pädagogischen Teams sowie der Inhalte des Lehrplans ist eine permanente Versta4ndigung und ein Austausch notwendig.</a:t>
            </a:r>
            <a:endParaRPr lang="fr-FR" sz="1200" kern="1200" dirty="0">
              <a:solidFill>
                <a:schemeClr val="tx1"/>
              </a:solidFill>
              <a:effectLst/>
              <a:latin typeface="Arial" charset="0"/>
              <a:ea typeface="+mn-ea"/>
              <a:cs typeface="+mn-cs"/>
            </a:endParaRPr>
          </a:p>
          <a:p>
            <a:r>
              <a:rPr lang="de-DE" sz="1200" b="1" kern="1200" dirty="0">
                <a:solidFill>
                  <a:schemeClr val="tx1"/>
                </a:solidFill>
                <a:effectLst/>
                <a:latin typeface="Arial" charset="0"/>
                <a:ea typeface="+mn-ea"/>
                <a:cs typeface="+mn-cs"/>
              </a:rPr>
              <a:t>Einige Beispiele aus der Grundschule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Deutsch-Französisch: Die frankophonen Kinder lernen die französische Ausgangsschrift mit den verschnörkelten Anfangsbuchstaben und schreiben in Hefte mit französischer Lineatur.</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a:t>
            </a:r>
            <a:r>
              <a:rPr lang="de-DE" sz="1200" kern="1200" dirty="0" err="1">
                <a:solidFill>
                  <a:schemeClr val="tx1"/>
                </a:solidFill>
                <a:effectLst/>
                <a:latin typeface="Arial" charset="0"/>
                <a:ea typeface="+mn-ea"/>
                <a:cs typeface="+mn-cs"/>
              </a:rPr>
              <a:t>germanophonen</a:t>
            </a:r>
            <a:r>
              <a:rPr lang="de-DE" sz="1200" kern="1200" dirty="0">
                <a:solidFill>
                  <a:schemeClr val="tx1"/>
                </a:solidFill>
                <a:effectLst/>
                <a:latin typeface="Arial" charset="0"/>
                <a:ea typeface="+mn-ea"/>
                <a:cs typeface="+mn-cs"/>
              </a:rPr>
              <a:t> Kinder mögen diese Schrift, obwohl sie komplizierter als die Berliner Schulschrift ist und übernehmen sie auch teilweise.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den Kombinationen Deutsch-Englisch, Deutsch-Französisch, Deutsch-Spanisch und Deutsch-Portugiesisch kommen die Kinder aus vielen Ländern, nicht nur aus den europäischen Partnerländern, sondern aus der ganzen Welt. Dies beeinflusst den Blickwinkel und das Zusammenleben.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Erzieherin des Kindergartens “Kinderinsel” – dieser Kindergarten befindet sich auf dem Gelände der Märkischen Grundschule (Deutsch-Französisch) war einige Wochen in Togo, um die togolesische Kultur besser zu verstehen, denn mehrere Kinder ihrer Gruppe kamen aus Togo. Zunächst wurde sie in eine 5. Klasse der MGS eingeladen, in der ebenfalls ein togolesischer Schüler ist, um über ihren Aufenthalt in Togo zu berichten. Anschließend entschied sich jedes Kind der Klasse 5b ein Thema zu Togo zu vertiefen. Die entstandenen Referate wurden an einem Nachmittag im Beisein eines Vertreters der togolesischen Botschaft, aller Eltern und vieler Geschwister sowie dem Schulleiter vorgetragen. Der togolesische Vater der Klasse erzählte selbst von seinem Schulalltag in Togo und begann seine Erinnerungen mit der togolesischen Nationalhymne. Die Eltern mit afrikanischen Wurzeln hatten Spezialitäten aus ihren Ländern für das abschließende Büffet zubereitet. Das Fest dauerte fünf Stunden.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Allerdings geschieht das Bewusstmachen der Vielfalt und die Auswirkungen auf das Individuum nicht von selbst. Die Pädagoginnen und Pädagogen müssen immer wieder in </a:t>
            </a:r>
            <a:r>
              <a:rPr lang="de-DE" sz="1200" kern="1200" dirty="0" err="1">
                <a:solidFill>
                  <a:schemeClr val="tx1"/>
                </a:solidFill>
                <a:effectLst/>
                <a:latin typeface="Arial" charset="0"/>
                <a:ea typeface="+mn-ea"/>
                <a:cs typeface="+mn-cs"/>
              </a:rPr>
              <a:t>Reflektionsphasen</a:t>
            </a:r>
            <a:r>
              <a:rPr lang="de-DE" sz="1200" kern="1200" dirty="0">
                <a:solidFill>
                  <a:schemeClr val="tx1"/>
                </a:solidFill>
                <a:effectLst/>
                <a:latin typeface="Arial" charset="0"/>
                <a:ea typeface="+mn-ea"/>
                <a:cs typeface="+mn-cs"/>
              </a:rPr>
              <a:t> diese Buntheit gemeinsam mit den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darstellen. Interkulturelle Kompetenz entsteht nicht von alleine, sondern verlangt bewusstes Nachdenken und Handeln.</a:t>
            </a:r>
            <a:endParaRPr lang="fr-FR" sz="1200" kern="1200" dirty="0">
              <a:solidFill>
                <a:schemeClr val="tx1"/>
              </a:solidFill>
              <a:effectLst/>
              <a:latin typeface="Arial"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18</a:t>
            </a:fld>
            <a:endParaRPr lang="de-DE" altLang="de-DE"/>
          </a:p>
        </p:txBody>
      </p:sp>
    </p:spTree>
    <p:extLst>
      <p:ext uri="{BB962C8B-B14F-4D97-AF65-F5344CB8AC3E}">
        <p14:creationId xmlns:p14="http://schemas.microsoft.com/office/powerpoint/2010/main" val="2875309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E66962-9686-42E1-96C8-1EA4F861F437}" type="slidenum">
              <a:rPr lang="de-DE"/>
              <a:pPr>
                <a:defRPr/>
              </a:pPr>
              <a:t>20</a:t>
            </a:fld>
            <a:endParaRPr lang="de-DE"/>
          </a:p>
        </p:txBody>
      </p:sp>
      <p:sp>
        <p:nvSpPr>
          <p:cNvPr id="41987" name="Rectangle 2"/>
          <p:cNvSpPr>
            <a:spLocks noGrp="1" noRot="1" noChangeAspect="1" noChangeArrowheads="1" noTextEdit="1"/>
          </p:cNvSpPr>
          <p:nvPr>
            <p:ph type="sldImg"/>
          </p:nvPr>
        </p:nvSpPr>
        <p:spPr>
          <a:xfrm>
            <a:off x="914400" y="744538"/>
            <a:ext cx="4965700" cy="3724275"/>
          </a:xfrm>
          <a:ln/>
        </p:spPr>
      </p:sp>
      <p:sp>
        <p:nvSpPr>
          <p:cNvPr id="41988"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757061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E66962-9686-42E1-96C8-1EA4F861F437}" type="slidenum">
              <a:rPr lang="de-DE">
                <a:solidFill>
                  <a:prstClr val="black"/>
                </a:solidFill>
              </a:rPr>
              <a:pPr>
                <a:defRPr/>
              </a:pPr>
              <a:t>21</a:t>
            </a:fld>
            <a:endParaRPr lang="de-DE">
              <a:solidFill>
                <a:prstClr val="black"/>
              </a:solidFill>
            </a:endParaRPr>
          </a:p>
        </p:txBody>
      </p:sp>
      <p:sp>
        <p:nvSpPr>
          <p:cNvPr id="41987" name="Rectangle 2"/>
          <p:cNvSpPr>
            <a:spLocks noGrp="1" noRot="1" noChangeAspect="1" noChangeArrowheads="1" noTextEdit="1"/>
          </p:cNvSpPr>
          <p:nvPr>
            <p:ph type="sldImg"/>
          </p:nvPr>
        </p:nvSpPr>
        <p:spPr>
          <a:xfrm>
            <a:off x="914400" y="744538"/>
            <a:ext cx="4965700" cy="3724275"/>
          </a:xfrm>
          <a:ln/>
        </p:spPr>
      </p:sp>
      <p:sp>
        <p:nvSpPr>
          <p:cNvPr id="41988"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1140097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9CA6644-BF50-40C4-B8B0-3362D6E4BD30}" type="slidenum">
              <a:rPr lang="de-DE" altLang="de-DE" smtClean="0"/>
              <a:pPr>
                <a:defRPr/>
              </a:pPr>
              <a:t>22</a:t>
            </a:fld>
            <a:endParaRPr lang="de-DE" altLang="de-DE"/>
          </a:p>
        </p:txBody>
      </p:sp>
    </p:spTree>
    <p:extLst>
      <p:ext uri="{BB962C8B-B14F-4D97-AF65-F5344CB8AC3E}">
        <p14:creationId xmlns:p14="http://schemas.microsoft.com/office/powerpoint/2010/main" val="276402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715D1AD-EF8F-40C4-B85D-6C88E669FA6E}" type="slidenum">
              <a:rPr lang="de-DE" altLang="de-DE" smtClean="0"/>
              <a:pPr eaLnBrk="1" hangingPunct="1">
                <a:spcBef>
                  <a:spcPct val="0"/>
                </a:spcBef>
              </a:pPr>
              <a:t>2</a:t>
            </a:fld>
            <a:endParaRPr lang="de-DE" altLang="de-DE"/>
          </a:p>
        </p:txBody>
      </p:sp>
      <p:sp>
        <p:nvSpPr>
          <p:cNvPr id="22531" name="Rectangle 2"/>
          <p:cNvSpPr>
            <a:spLocks noGrp="1" noRot="1" noChangeAspect="1" noChangeArrowheads="1" noTextEdit="1"/>
          </p:cNvSpPr>
          <p:nvPr>
            <p:ph type="sldImg"/>
          </p:nvPr>
        </p:nvSpPr>
        <p:spPr>
          <a:xfrm>
            <a:off x="915988" y="776288"/>
            <a:ext cx="4965700" cy="3724275"/>
          </a:xfrm>
          <a:ln/>
        </p:spPr>
      </p:sp>
      <p:sp>
        <p:nvSpPr>
          <p:cNvPr id="22532" name="Rectangle 3"/>
          <p:cNvSpPr>
            <a:spLocks noGrp="1" noChangeArrowheads="1"/>
          </p:cNvSpPr>
          <p:nvPr>
            <p:ph type="body" idx="1"/>
          </p:nvPr>
        </p:nvSpPr>
        <p:spPr>
          <a:xfrm>
            <a:off x="906463" y="4733925"/>
            <a:ext cx="4983162" cy="4424363"/>
          </a:xfrm>
          <a:noFill/>
        </p:spPr>
        <p:txBody>
          <a:bodyPr/>
          <a:lstStyle/>
          <a:p>
            <a:r>
              <a:rPr lang="de-DE" sz="1200" kern="1200" dirty="0">
                <a:solidFill>
                  <a:schemeClr val="tx1"/>
                </a:solidFill>
                <a:effectLst/>
                <a:latin typeface="Arial" charset="0"/>
                <a:ea typeface="+mn-ea"/>
                <a:cs typeface="+mn-cs"/>
              </a:rPr>
              <a:t>Als das Schulmodell 1992 als Schulversuch begann, wurden zunächst Vorklassen eingerichtet und jedes Jahr wuchs der Schulversuch um eine Jahrgangsstufe nach oben. Bedingung für die Einrichtung war eine ausreichende Anzahl Schülerinnen und Schüler für zwei Parallelklassen.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Vorbereitung auf den zweisprachigen und </a:t>
            </a:r>
            <a:r>
              <a:rPr lang="de-DE" sz="1200" kern="1200" dirty="0" err="1">
                <a:solidFill>
                  <a:schemeClr val="tx1"/>
                </a:solidFill>
                <a:effectLst/>
                <a:latin typeface="Arial" charset="0"/>
                <a:ea typeface="+mn-ea"/>
                <a:cs typeface="+mn-cs"/>
              </a:rPr>
              <a:t>bikulturellen</a:t>
            </a:r>
            <a:r>
              <a:rPr lang="de-DE" sz="1200" kern="1200" dirty="0">
                <a:solidFill>
                  <a:schemeClr val="tx1"/>
                </a:solidFill>
                <a:effectLst/>
                <a:latin typeface="Arial" charset="0"/>
                <a:ea typeface="+mn-ea"/>
                <a:cs typeface="+mn-cs"/>
              </a:rPr>
              <a:t> Unterricht in der Grundschule fand in der Vorklasse statt.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Schnell wuchs das Interesse und es wurden weitere Sprachkombinationen eingerichtet: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1994/95 Deutsch-Italienisch und Deutsch-Spanisch</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1996/97 Deutsch-Griechisch und Deutsch-Türkisch</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1997/98 Deutsch-Portugiesisch</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1998/99 Deutsch-Polnisch</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2001 beschloss das Abgeordnetenhaus von Berlin die Fortführung der SESB in der weiterführenden Schule.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2006 legten die Schülerinnen und Schüler der drei Pilotsprachen das Abitur ab.</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2012 legten auch die Schülerinnen und Schüler der zuletzt eingerichteten Sprachkombination Deutsch-Polnisch das erste Mal das Abitur ab.</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Im Schuljahr 2011/2012 wurde der Schulversuch in eine Schule besonderer pädagogischer Prägung umgewandelt.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Das bedeutete, dass das Schulmodell definitiv in die Berliner Schullandschaft integriert war und zu den besonderen Bildungsangeboten der Stadt gehört.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Dieses bilinguale und </a:t>
            </a:r>
            <a:r>
              <a:rPr lang="de-DE" sz="1200" kern="1200" dirty="0" err="1">
                <a:solidFill>
                  <a:schemeClr val="tx1"/>
                </a:solidFill>
                <a:effectLst/>
                <a:latin typeface="Arial" charset="0"/>
                <a:ea typeface="+mn-ea"/>
                <a:cs typeface="+mn-cs"/>
              </a:rPr>
              <a:t>bikulturelle</a:t>
            </a:r>
            <a:r>
              <a:rPr lang="de-DE" sz="1200" kern="1200" dirty="0">
                <a:solidFill>
                  <a:schemeClr val="tx1"/>
                </a:solidFill>
                <a:effectLst/>
                <a:latin typeface="Arial" charset="0"/>
                <a:ea typeface="+mn-ea"/>
                <a:cs typeface="+mn-cs"/>
              </a:rPr>
              <a:t> Modell bedeutet idealtypisch in der Praxis, dass sich eine Klasse aus 50% Kinder der einen und 50% Kinder der anderen Erstsprache zusammensetzt.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Ziele einer zweisprachigen und </a:t>
            </a:r>
            <a:r>
              <a:rPr lang="de-DE" sz="1200" kern="1200" dirty="0" err="1">
                <a:solidFill>
                  <a:schemeClr val="tx1"/>
                </a:solidFill>
                <a:effectLst/>
                <a:latin typeface="Arial" charset="0"/>
                <a:ea typeface="+mn-ea"/>
                <a:cs typeface="+mn-cs"/>
              </a:rPr>
              <a:t>bikulturellen</a:t>
            </a:r>
            <a:r>
              <a:rPr lang="de-DE" sz="1200" kern="1200" dirty="0">
                <a:solidFill>
                  <a:schemeClr val="tx1"/>
                </a:solidFill>
                <a:effectLst/>
                <a:latin typeface="Arial" charset="0"/>
                <a:ea typeface="+mn-ea"/>
                <a:cs typeface="+mn-cs"/>
              </a:rPr>
              <a:t> sowie interkulturellen  Kompetenz sind die Basis, auf der alle Zweige eingerichtet wurden. </a:t>
            </a:r>
            <a:endParaRPr lang="fr-FR" sz="1200" kern="1200" dirty="0">
              <a:solidFill>
                <a:schemeClr val="tx1"/>
              </a:solidFill>
              <a:effectLst/>
              <a:latin typeface="Arial" charset="0"/>
              <a:ea typeface="+mn-ea"/>
              <a:cs typeface="+mn-cs"/>
            </a:endParaRPr>
          </a:p>
          <a:p>
            <a:pPr eaLnBrk="1" hangingPunct="1"/>
            <a:endParaRPr lang="de-DE" alt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9CA6644-BF50-40C4-B8B0-3362D6E4BD30}" type="slidenum">
              <a:rPr lang="de-DE" altLang="de-DE" smtClean="0"/>
              <a:pPr>
                <a:defRPr/>
              </a:pPr>
              <a:t>23</a:t>
            </a:fld>
            <a:endParaRPr lang="de-DE" altLang="de-DE"/>
          </a:p>
        </p:txBody>
      </p:sp>
    </p:spTree>
    <p:extLst>
      <p:ext uri="{BB962C8B-B14F-4D97-AF65-F5344CB8AC3E}">
        <p14:creationId xmlns:p14="http://schemas.microsoft.com/office/powerpoint/2010/main" val="2764021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9CA6644-BF50-40C4-B8B0-3362D6E4BD30}" type="slidenum">
              <a:rPr lang="de-DE" altLang="de-DE" smtClean="0"/>
              <a:pPr>
                <a:defRPr/>
              </a:pPr>
              <a:t>24</a:t>
            </a:fld>
            <a:endParaRPr lang="de-DE" altLang="de-DE"/>
          </a:p>
        </p:txBody>
      </p:sp>
    </p:spTree>
    <p:extLst>
      <p:ext uri="{BB962C8B-B14F-4D97-AF65-F5344CB8AC3E}">
        <p14:creationId xmlns:p14="http://schemas.microsoft.com/office/powerpoint/2010/main" val="2764021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9CA6644-BF50-40C4-B8B0-3362D6E4BD30}" type="slidenum">
              <a:rPr lang="de-DE" altLang="de-DE" smtClean="0"/>
              <a:pPr>
                <a:defRPr/>
              </a:pPr>
              <a:t>25</a:t>
            </a:fld>
            <a:endParaRPr lang="de-DE" altLang="de-DE"/>
          </a:p>
        </p:txBody>
      </p:sp>
    </p:spTree>
    <p:extLst>
      <p:ext uri="{BB962C8B-B14F-4D97-AF65-F5344CB8AC3E}">
        <p14:creationId xmlns:p14="http://schemas.microsoft.com/office/powerpoint/2010/main" val="3093355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9CA6644-BF50-40C4-B8B0-3362D6E4BD30}" type="slidenum">
              <a:rPr lang="de-DE" altLang="de-DE" smtClean="0"/>
              <a:pPr>
                <a:defRPr/>
              </a:pPr>
              <a:t>26</a:t>
            </a:fld>
            <a:endParaRPr lang="de-DE" altLang="de-DE"/>
          </a:p>
        </p:txBody>
      </p:sp>
    </p:spTree>
    <p:extLst>
      <p:ext uri="{BB962C8B-B14F-4D97-AF65-F5344CB8AC3E}">
        <p14:creationId xmlns:p14="http://schemas.microsoft.com/office/powerpoint/2010/main" val="2764021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a:t>
            </a:r>
            <a:r>
              <a:rPr lang="de-DE" baseline="0" dirty="0"/>
              <a:t> Kurzdarstellung des Konzeptes SESB sowie alle Schulstandorte mit Angabe der Internetadresse finden Sie auf der Internetseite der Senatsverwaltung für Bildung, Jugend und Wissenschaft.</a:t>
            </a:r>
          </a:p>
          <a:p>
            <a:r>
              <a:rPr lang="de-DE" baseline="0" dirty="0"/>
              <a:t>Jede Schule ist für die Gestaltung und den Inhalt ihrer Seite </a:t>
            </a:r>
            <a:r>
              <a:rPr lang="de-DE" baseline="0"/>
              <a:t>selbst verantwortlich.</a:t>
            </a:r>
            <a:endParaRPr lang="de-DE" dirty="0"/>
          </a:p>
        </p:txBody>
      </p:sp>
      <p:sp>
        <p:nvSpPr>
          <p:cNvPr id="4" name="Foliennummernplatzhalter 3"/>
          <p:cNvSpPr>
            <a:spLocks noGrp="1"/>
          </p:cNvSpPr>
          <p:nvPr>
            <p:ph type="sldNum" sz="quarter" idx="10"/>
          </p:nvPr>
        </p:nvSpPr>
        <p:spPr/>
        <p:txBody>
          <a:bodyPr/>
          <a:lstStyle/>
          <a:p>
            <a:pPr>
              <a:defRPr/>
            </a:pPr>
            <a:fld id="{19CA6644-BF50-40C4-B8B0-3362D6E4BD30}" type="slidenum">
              <a:rPr lang="de-DE" altLang="de-DE" smtClean="0"/>
              <a:pPr>
                <a:defRPr/>
              </a:pPr>
              <a:t>27</a:t>
            </a:fld>
            <a:endParaRPr lang="de-DE" altLang="de-DE"/>
          </a:p>
        </p:txBody>
      </p:sp>
    </p:spTree>
    <p:extLst>
      <p:ext uri="{BB962C8B-B14F-4D97-AF65-F5344CB8AC3E}">
        <p14:creationId xmlns:p14="http://schemas.microsoft.com/office/powerpoint/2010/main" val="4145295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9CA6644-BF50-40C4-B8B0-3362D6E4BD30}" type="slidenum">
              <a:rPr lang="de-DE" altLang="de-DE" smtClean="0"/>
              <a:pPr>
                <a:defRPr/>
              </a:pPr>
              <a:t>28</a:t>
            </a:fld>
            <a:endParaRPr lang="de-DE" altLang="de-DE"/>
          </a:p>
        </p:txBody>
      </p:sp>
    </p:spTree>
    <p:extLst>
      <p:ext uri="{BB962C8B-B14F-4D97-AF65-F5344CB8AC3E}">
        <p14:creationId xmlns:p14="http://schemas.microsoft.com/office/powerpoint/2010/main" val="80561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dirty="0"/>
              <a:t>Die interkulturelle Kompetenz beinhaltet die Europäische Dimension und die Entwicklung eines internationalen Bewusstseins.</a:t>
            </a:r>
          </a:p>
          <a:p>
            <a:r>
              <a:rPr lang="de-DE" sz="1200" kern="1200" dirty="0">
                <a:solidFill>
                  <a:schemeClr val="tx1"/>
                </a:solidFill>
                <a:effectLst/>
                <a:latin typeface="Arial" charset="0"/>
                <a:ea typeface="+mn-ea"/>
                <a:cs typeface="+mn-cs"/>
              </a:rPr>
              <a:t>Die interkulturelle Kompetenz bildet sich täglich im Schulleben, durch die 50% Zusammensetzung der Klasse, der Eltern, des pädagogischen Teams sowie der Inhalte des Lehrplans ist eine permanente Versta4ndigung und ein Austausch notwendig.</a:t>
            </a:r>
            <a:endParaRPr lang="fr-FR" sz="1200" kern="1200" dirty="0">
              <a:solidFill>
                <a:schemeClr val="tx1"/>
              </a:solidFill>
              <a:effectLst/>
              <a:latin typeface="Arial" charset="0"/>
              <a:ea typeface="+mn-ea"/>
              <a:cs typeface="+mn-cs"/>
            </a:endParaRPr>
          </a:p>
          <a:p>
            <a:r>
              <a:rPr lang="de-DE" sz="1200" b="1" kern="1200" dirty="0">
                <a:solidFill>
                  <a:schemeClr val="tx1"/>
                </a:solidFill>
                <a:effectLst/>
                <a:latin typeface="Arial" charset="0"/>
                <a:ea typeface="+mn-ea"/>
                <a:cs typeface="+mn-cs"/>
              </a:rPr>
              <a:t>Einige Beispiele aus der Grundschule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Deutsch-Französisch: Die frankophonen Kinder lernen die französische Ausgangsschrift mit den verschnörkelten Anfangsbuchstaben und schreiben in Hefte mit französischer Lineatur.</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a:t>
            </a:r>
            <a:r>
              <a:rPr lang="de-DE" sz="1200" kern="1200" dirty="0" err="1">
                <a:solidFill>
                  <a:schemeClr val="tx1"/>
                </a:solidFill>
                <a:effectLst/>
                <a:latin typeface="Arial" charset="0"/>
                <a:ea typeface="+mn-ea"/>
                <a:cs typeface="+mn-cs"/>
              </a:rPr>
              <a:t>germanophonen</a:t>
            </a:r>
            <a:r>
              <a:rPr lang="de-DE" sz="1200" kern="1200" dirty="0">
                <a:solidFill>
                  <a:schemeClr val="tx1"/>
                </a:solidFill>
                <a:effectLst/>
                <a:latin typeface="Arial" charset="0"/>
                <a:ea typeface="+mn-ea"/>
                <a:cs typeface="+mn-cs"/>
              </a:rPr>
              <a:t> Kinder mögen diese Schrift, obwohl sie komplizierter als die Berliner Schulschrift ist und übernehmen sie auch teilweise.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den Kombinationen Deutsch-Englisch, Deutsch-Französisch, Deutsch-Spanisch und Deutsch-Portugiesisch kommen die Kinder aus vielen Ländern, nicht nur aus den europäischen Partnerländern, sondern aus der ganzen Welt. Dies beeinflusst den Blickwinkel und das Zusammenleben.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Erzieherin des Kindergartens “Kinderinsel” – dieser Kindergarten befindet sich auf dem Gelände der Märkischen Grundschule (Deutsch-Französisch) war einige Wochen in Togo, um die togolesische Kultur besser zu verstehen, denn mehrere Kinder ihrer Gruppe kamen aus Togo. Zunächst wurde sie in eine 5. Klasse der MGS eingeladen, in der ebenfalls ein togolesischer Schüler ist, um über ihren Aufenthalt in Togo zu berichten. Anschließend entschied sich jedes Kind der Klasse 5b ein Thema zu Togo zu vertiefen. Die entstandenen Referate wurden an einem Nachmittag im Beisein eines Vertreters der togolesischen Botschaft, aller Eltern und vieler Geschwister sowie dem Schulleiter vorgetragen. Der togolesische Vater der Klasse erzählte selbst von seinem Schulalltag in Togo und begann seine Erinnerungen mit der togolesischen Nationalhymne. Die Eltern mit afrikanischen Wurzeln hatten Spezialitäten aus ihren Ländern für das abschließende Büffet zubereitet. Das Fest dauerte fünf Stunden.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Allerdings geschieht das Bewusstmachen der Vielfalt und die Auswirkungen auf das Individuum nicht von selbst. Die Pädagoginnen und Pädagogen müssen immer wieder in </a:t>
            </a:r>
            <a:r>
              <a:rPr lang="de-DE" sz="1200" kern="1200" dirty="0" err="1">
                <a:solidFill>
                  <a:schemeClr val="tx1"/>
                </a:solidFill>
                <a:effectLst/>
                <a:latin typeface="Arial" charset="0"/>
                <a:ea typeface="+mn-ea"/>
                <a:cs typeface="+mn-cs"/>
              </a:rPr>
              <a:t>Reflektionsphasen</a:t>
            </a:r>
            <a:r>
              <a:rPr lang="de-DE" sz="1200" kern="1200" dirty="0">
                <a:solidFill>
                  <a:schemeClr val="tx1"/>
                </a:solidFill>
                <a:effectLst/>
                <a:latin typeface="Arial" charset="0"/>
                <a:ea typeface="+mn-ea"/>
                <a:cs typeface="+mn-cs"/>
              </a:rPr>
              <a:t> diese Buntheit gemeinsam mit den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darstellen. Interkulturelle Kompetenz entsteht nicht von alleine, sondern verlangt bewusstes Nachdenken und Handeln.</a:t>
            </a:r>
            <a:endParaRPr lang="fr-FR"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de-DE" dirty="0"/>
          </a:p>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3</a:t>
            </a:fld>
            <a:endParaRPr lang="de-DE" altLang="de-DE"/>
          </a:p>
        </p:txBody>
      </p:sp>
    </p:spTree>
    <p:extLst>
      <p:ext uri="{BB962C8B-B14F-4D97-AF65-F5344CB8AC3E}">
        <p14:creationId xmlns:p14="http://schemas.microsoft.com/office/powerpoint/2010/main" val="1895837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dirty="0"/>
              <a:t>Die interkulturelle Kompetenz beinhaltet die Europäische Dimension und die Entwicklung eines internationalen Bewusstseins.</a:t>
            </a:r>
          </a:p>
          <a:p>
            <a:r>
              <a:rPr lang="de-DE" sz="1200" kern="1200" dirty="0">
                <a:solidFill>
                  <a:schemeClr val="tx1"/>
                </a:solidFill>
                <a:effectLst/>
                <a:latin typeface="Arial" charset="0"/>
                <a:ea typeface="+mn-ea"/>
                <a:cs typeface="+mn-cs"/>
              </a:rPr>
              <a:t>Die interkulturelle Kompetenz bildet sich täglich im Schulleben, durch die 50% Zusammensetzung der Klasse, der Eltern, des pädagogischen Teams sowie der Inhalte des Lehrplans ist eine permanente Versta4ndigung und ein Austausch notwendig.</a:t>
            </a:r>
            <a:endParaRPr lang="fr-FR" sz="1200" kern="1200" dirty="0">
              <a:solidFill>
                <a:schemeClr val="tx1"/>
              </a:solidFill>
              <a:effectLst/>
              <a:latin typeface="Arial" charset="0"/>
              <a:ea typeface="+mn-ea"/>
              <a:cs typeface="+mn-cs"/>
            </a:endParaRPr>
          </a:p>
          <a:p>
            <a:r>
              <a:rPr lang="de-DE" sz="1200" b="1" kern="1200" dirty="0">
                <a:solidFill>
                  <a:schemeClr val="tx1"/>
                </a:solidFill>
                <a:effectLst/>
                <a:latin typeface="Arial" charset="0"/>
                <a:ea typeface="+mn-ea"/>
                <a:cs typeface="+mn-cs"/>
              </a:rPr>
              <a:t>Einige Beispiele aus der Grundschule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Deutsch-Französisch: Die frankophonen Kinder lernen die französische Ausgangsschrift mit den verschnörkelten Anfangsbuchstaben und schreiben in Hefte mit französischer Lineatur.</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a:t>
            </a:r>
            <a:r>
              <a:rPr lang="de-DE" sz="1200" kern="1200" dirty="0" err="1">
                <a:solidFill>
                  <a:schemeClr val="tx1"/>
                </a:solidFill>
                <a:effectLst/>
                <a:latin typeface="Arial" charset="0"/>
                <a:ea typeface="+mn-ea"/>
                <a:cs typeface="+mn-cs"/>
              </a:rPr>
              <a:t>germanophonen</a:t>
            </a:r>
            <a:r>
              <a:rPr lang="de-DE" sz="1200" kern="1200" dirty="0">
                <a:solidFill>
                  <a:schemeClr val="tx1"/>
                </a:solidFill>
                <a:effectLst/>
                <a:latin typeface="Arial" charset="0"/>
                <a:ea typeface="+mn-ea"/>
                <a:cs typeface="+mn-cs"/>
              </a:rPr>
              <a:t> Kinder mögen diese Schrift, obwohl sie komplizierter als die Berliner Schulschrift ist und übernehmen sie auch teilweise.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den Kombinationen Deutsch-Englisch, Deutsch-Französisch, Deutsch-Spanisch und Deutsch-Portugiesisch kommen die Kinder aus vielen Ländern, nicht nur aus den europäischen Partnerländern, sondern aus der ganzen Welt. Dies beeinflusst den Blickwinkel und das Zusammenleben.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Erzieherin des Kindergartens “Kinderinsel” – dieser Kindergarten befindet sich auf dem Gelände der Märkischen Grundschule (Deutsch-Französisch) war einige Wochen in Togo, um die togolesische Kultur besser zu verstehen, denn mehrere Kinder ihrer Gruppe kamen aus Togo. Zunächst wurde sie in eine 5. Klasse der MGS eingeladen, in der ebenfalls ein togolesischer Schüler ist, um über ihren Aufenthalt in Togo zu berichten. Anschließend entschied sich jedes Kind der Klasse 5b ein Thema zu Togo zu vertiefen. Die entstandenen Referate wurden an einem Nachmittag im Beisein eines Vertreters der togolesischen Botschaft, aller Eltern und vieler Geschwister sowie dem Schulleiter vorgetragen. Der togolesische Vater der Klasse erzählte selbst von seinem Schulalltag in Togo und begann seine Erinnerungen mit der togolesischen Nationalhymne. Die Eltern mit afrikanischen Wurzeln hatten Spezialitäten aus ihren Ländern für das abschließende Büffet zubereitet. Das Fest dauerte fünf Stunden.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Allerdings geschieht das Bewusstmachen der Vielfalt und die Auswirkungen auf das Individuum nicht von selbst. Die Pädagoginnen und Pädagogen müssen immer wieder in </a:t>
            </a:r>
            <a:r>
              <a:rPr lang="de-DE" sz="1200" kern="1200" dirty="0" err="1">
                <a:solidFill>
                  <a:schemeClr val="tx1"/>
                </a:solidFill>
                <a:effectLst/>
                <a:latin typeface="Arial" charset="0"/>
                <a:ea typeface="+mn-ea"/>
                <a:cs typeface="+mn-cs"/>
              </a:rPr>
              <a:t>Reflektionsphasen</a:t>
            </a:r>
            <a:r>
              <a:rPr lang="de-DE" sz="1200" kern="1200" dirty="0">
                <a:solidFill>
                  <a:schemeClr val="tx1"/>
                </a:solidFill>
                <a:effectLst/>
                <a:latin typeface="Arial" charset="0"/>
                <a:ea typeface="+mn-ea"/>
                <a:cs typeface="+mn-cs"/>
              </a:rPr>
              <a:t> diese Buntheit gemeinsam mit den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darstellen. Interkulturelle Kompetenz entsteht nicht von alleine, sondern verlangt bewusstes Nachdenken und Handeln.</a:t>
            </a:r>
            <a:endParaRPr lang="fr-FR"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de-DE" dirty="0"/>
          </a:p>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4</a:t>
            </a:fld>
            <a:endParaRPr lang="de-DE" altLang="de-DE"/>
          </a:p>
        </p:txBody>
      </p:sp>
    </p:spTree>
    <p:extLst>
      <p:ext uri="{BB962C8B-B14F-4D97-AF65-F5344CB8AC3E}">
        <p14:creationId xmlns:p14="http://schemas.microsoft.com/office/powerpoint/2010/main" val="1895837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dirty="0"/>
              <a:t>Die interkulturelle Kompetenz beinhaltet die Europäische Dimension und die Entwicklung eines internationalen Bewusstseins.</a:t>
            </a:r>
          </a:p>
          <a:p>
            <a:r>
              <a:rPr lang="de-DE" sz="1200" kern="1200" dirty="0">
                <a:solidFill>
                  <a:schemeClr val="tx1"/>
                </a:solidFill>
                <a:effectLst/>
                <a:latin typeface="Arial" charset="0"/>
                <a:ea typeface="+mn-ea"/>
                <a:cs typeface="+mn-cs"/>
              </a:rPr>
              <a:t>Die interkulturelle Kompetenz bildet sich täglich im Schulleben, durch die 50% Zusammensetzung der Klasse, der Eltern, des pädagogischen Teams sowie der Inhalte des Lehrplans ist eine permanente Versta4ndigung und ein Austausch notwendig.</a:t>
            </a:r>
            <a:endParaRPr lang="fr-FR" sz="1200" kern="1200" dirty="0">
              <a:solidFill>
                <a:schemeClr val="tx1"/>
              </a:solidFill>
              <a:effectLst/>
              <a:latin typeface="Arial" charset="0"/>
              <a:ea typeface="+mn-ea"/>
              <a:cs typeface="+mn-cs"/>
            </a:endParaRPr>
          </a:p>
          <a:p>
            <a:r>
              <a:rPr lang="de-DE" sz="1200" b="1" kern="1200" dirty="0">
                <a:solidFill>
                  <a:schemeClr val="tx1"/>
                </a:solidFill>
                <a:effectLst/>
                <a:latin typeface="Arial" charset="0"/>
                <a:ea typeface="+mn-ea"/>
                <a:cs typeface="+mn-cs"/>
              </a:rPr>
              <a:t>Einige Beispiele aus der Grundschule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Deutsch-Französisch: Die frankophonen Kinder lernen die französische Ausgangsschrift mit den verschnörkelten Anfangsbuchstaben und schreiben in Hefte mit französischer Lineatur.</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a:t>
            </a:r>
            <a:r>
              <a:rPr lang="de-DE" sz="1200" kern="1200" dirty="0" err="1">
                <a:solidFill>
                  <a:schemeClr val="tx1"/>
                </a:solidFill>
                <a:effectLst/>
                <a:latin typeface="Arial" charset="0"/>
                <a:ea typeface="+mn-ea"/>
                <a:cs typeface="+mn-cs"/>
              </a:rPr>
              <a:t>germanophonen</a:t>
            </a:r>
            <a:r>
              <a:rPr lang="de-DE" sz="1200" kern="1200" dirty="0">
                <a:solidFill>
                  <a:schemeClr val="tx1"/>
                </a:solidFill>
                <a:effectLst/>
                <a:latin typeface="Arial" charset="0"/>
                <a:ea typeface="+mn-ea"/>
                <a:cs typeface="+mn-cs"/>
              </a:rPr>
              <a:t> Kinder mögen diese Schrift, obwohl sie komplizierter als die Berliner Schulschrift ist und übernehmen sie auch teilweise.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den Kombinationen Deutsch-Englisch, Deutsch-Französisch, Deutsch-Spanisch und Deutsch-Portugiesisch kommen die Kinder aus vielen Ländern, nicht nur aus den europäischen Partnerländern, sondern aus der ganzen Welt. Dies beeinflusst den Blickwinkel und das Zusammenleben.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Erzieherin des Kindergartens “Kinderinsel” – dieser Kindergarten befindet sich auf dem Gelände der Märkischen Grundschule (Deutsch-Französisch) war einige Wochen in Togo, um die togolesische Kultur besser zu verstehen, denn mehrere Kinder ihrer Gruppe kamen aus Togo. Zunächst wurde sie in eine 5. Klasse der MGS eingeladen, in der ebenfalls ein togolesischer Schüler ist, um über ihren Aufenthalt in Togo zu berichten. Anschließend entschied sich jedes Kind der Klasse 5b ein Thema zu Togo zu vertiefen. Die entstandenen Referate wurden an einem Nachmittag im Beisein eines Vertreters der togolesischen Botschaft, aller Eltern und vieler Geschwister sowie dem Schulleiter vorgetragen. Der togolesische Vater der Klasse erzählte selbst von seinem Schulalltag in Togo und begann seine Erinnerungen mit der togolesischen Nationalhymne. Die Eltern mit afrikanischen Wurzeln hatten Spezialitäten aus ihren Ländern für das abschließende Büffet zubereitet. Das Fest dauerte fünf Stunden.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Allerdings geschieht das Bewusstmachen der Vielfalt und die Auswirkungen auf das Individuum nicht von selbst. Die Pädagoginnen und Pädagogen müssen immer wieder in </a:t>
            </a:r>
            <a:r>
              <a:rPr lang="de-DE" sz="1200" kern="1200" dirty="0" err="1">
                <a:solidFill>
                  <a:schemeClr val="tx1"/>
                </a:solidFill>
                <a:effectLst/>
                <a:latin typeface="Arial" charset="0"/>
                <a:ea typeface="+mn-ea"/>
                <a:cs typeface="+mn-cs"/>
              </a:rPr>
              <a:t>Reflektionsphasen</a:t>
            </a:r>
            <a:r>
              <a:rPr lang="de-DE" sz="1200" kern="1200" dirty="0">
                <a:solidFill>
                  <a:schemeClr val="tx1"/>
                </a:solidFill>
                <a:effectLst/>
                <a:latin typeface="Arial" charset="0"/>
                <a:ea typeface="+mn-ea"/>
                <a:cs typeface="+mn-cs"/>
              </a:rPr>
              <a:t> diese Buntheit gemeinsam mit den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darstellen. Interkulturelle Kompetenz entsteht nicht von alleine, sondern verlangt bewusstes Nachdenken und Handeln.</a:t>
            </a:r>
            <a:endParaRPr lang="fr-FR"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de-DE" dirty="0"/>
          </a:p>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5</a:t>
            </a:fld>
            <a:endParaRPr lang="de-DE" altLang="de-DE"/>
          </a:p>
        </p:txBody>
      </p:sp>
    </p:spTree>
    <p:extLst>
      <p:ext uri="{BB962C8B-B14F-4D97-AF65-F5344CB8AC3E}">
        <p14:creationId xmlns:p14="http://schemas.microsoft.com/office/powerpoint/2010/main" val="410539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a:solidFill>
                  <a:schemeClr val="tx1"/>
                </a:solidFill>
                <a:effectLst/>
                <a:latin typeface="Arial" charset="0"/>
                <a:ea typeface="+mn-ea"/>
                <a:cs typeface="+mn-cs"/>
              </a:rPr>
              <a:t>Es gibt bis heute neun Sprachkombinationen mit zehn Sprachen an 17 Grundschulen und  15</a:t>
            </a:r>
            <a:r>
              <a:rPr lang="de-DE" sz="1200" kern="1200" baseline="0" dirty="0">
                <a:solidFill>
                  <a:schemeClr val="tx1"/>
                </a:solidFill>
                <a:effectLst/>
                <a:latin typeface="Arial" charset="0"/>
                <a:ea typeface="+mn-ea"/>
                <a:cs typeface="+mn-cs"/>
              </a:rPr>
              <a:t> </a:t>
            </a:r>
            <a:r>
              <a:rPr lang="de-DE" sz="1200" kern="1200" dirty="0">
                <a:solidFill>
                  <a:schemeClr val="tx1"/>
                </a:solidFill>
                <a:effectLst/>
                <a:latin typeface="Arial" charset="0"/>
                <a:ea typeface="+mn-ea"/>
                <a:cs typeface="+mn-cs"/>
              </a:rPr>
              <a:t>weiterführenden Schulen.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Immer eine Sprachkombination stellt einen Zweig in einer Schule dar. </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Nach der Grundschule wird der Zweig fortgeführt entweder in einer Integrierten Sekundarschule (ISS) , an der man in 12 oder 13 Jahren bis zum Abitur kommt oder an einem Gymnasium, an dem das Abitur nach 12 Jahren erreicht ist. </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Grundschule in Berlin beginnt im Jahr 2016/17 wieder mit 6 Jahren, von 2005 bis 2016 wurden die Kinder mit 5 ½ Jahren eingeschult.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Grundschule umfasst 6 Jahrgangsstufen, in der weiterführenden Schule wird der Mittlere Schulabschluss in der 10. Jahrgangsstufe abgelegt. Hat ein Schüler/eine Schülerin die ausreichende Punktzahl oder die entsprechenden Noten, kann die Schullaufbahn bis zum Abitur fortgesetzt werden.</a:t>
            </a:r>
            <a:endParaRPr lang="fr-FR" sz="1200" kern="1200" dirty="0">
              <a:solidFill>
                <a:schemeClr val="tx1"/>
              </a:solidFill>
              <a:effectLst/>
              <a:latin typeface="Arial"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6</a:t>
            </a:fld>
            <a:endParaRPr lang="de-DE" altLang="de-DE"/>
          </a:p>
        </p:txBody>
      </p:sp>
    </p:spTree>
    <p:extLst>
      <p:ext uri="{BB962C8B-B14F-4D97-AF65-F5344CB8AC3E}">
        <p14:creationId xmlns:p14="http://schemas.microsoft.com/office/powerpoint/2010/main" val="306415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a:solidFill>
                  <a:schemeClr val="tx1"/>
                </a:solidFill>
                <a:effectLst/>
                <a:latin typeface="Arial" charset="0"/>
                <a:ea typeface="+mn-ea"/>
                <a:cs typeface="+mn-cs"/>
              </a:rPr>
              <a:t>Die Sprachaufteilung gilt ab der 1. Jahrgangsstufe bis zum Ende der Schullaufbahn.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Jede Lehrkraft und die Erzieherinnen und Erzieher sprechen in ihrer Erstsprache mit den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nach dem Prinzip „ein Mensch – eine Sprache“.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Allerdings wird bei emotionalen Notwendigkeiten selbstverständlich die dominante Sprache des Kindes eingesetzt.</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Sind zwei Personen mit unterschiedlichen Erstsprachen in der Klasse, sprechen die Kinder die eine Sprache mit der einen Person und die andere Sprache mit der zweiten Person.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gewöhnen sich sehr schnell an dieses Prinzip.</a:t>
            </a:r>
            <a:endParaRPr lang="fr-FR" sz="1200" kern="1200" dirty="0">
              <a:solidFill>
                <a:schemeClr val="tx1"/>
              </a:solidFill>
              <a:effectLst/>
              <a:latin typeface="Arial"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7</a:t>
            </a:fld>
            <a:endParaRPr lang="de-DE" altLang="de-DE"/>
          </a:p>
        </p:txBody>
      </p:sp>
    </p:spTree>
    <p:extLst>
      <p:ext uri="{BB962C8B-B14F-4D97-AF65-F5344CB8AC3E}">
        <p14:creationId xmlns:p14="http://schemas.microsoft.com/office/powerpoint/2010/main" val="2799653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a:solidFill>
                  <a:schemeClr val="tx1"/>
                </a:solidFill>
                <a:effectLst/>
                <a:latin typeface="Arial" charset="0"/>
                <a:ea typeface="+mn-ea"/>
                <a:cs typeface="+mn-cs"/>
              </a:rPr>
              <a:t>Für die Fächer Musik, Kunst und Sport gelten Sonderregelungen: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Jede Standort kann selbst entscheiden, welches dieser Fächer in welcher Sprache unterrichtet wird, je nach Kompetenz der Lehrkräfte. Dabei muss die 50% Aufteilung auf beide Sprachen gewährleistet bleiben.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Für die Naturwissenschaften gibt es eine zweite Regelung: In der 5. Und 6. Jahrgangsstufe haben die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jeweils 4 Stunden Unterricht in diesem Fach. Je zwei Stunden können in der einen und anderen Sprache erteilt werden.</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der 4. Jahrgangsstufe können die Themen „Berlin“ und Fahrradprüfung“ auch in Deutsch erteilt werden, bzw. sollten unbedingt mit dem Fach Deutsch verknüpft werden, damit sowohl in Erstsprache als auch in Partnersprache die Themen vertieft behandelt werden können. Insbesondere für die Fahrradprüfung ist das wichtig, denn die Polozisten, die die Kinder darauf vorbereiten, sprechen nur Deutsch und die schriftliche Prüfung findet in deutscher Sprache statt.</a:t>
            </a:r>
            <a:endParaRPr lang="fr-FR" sz="1200" kern="1200" dirty="0">
              <a:solidFill>
                <a:schemeClr val="tx1"/>
              </a:solidFill>
              <a:effectLst/>
              <a:latin typeface="Arial"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19CA6644-BF50-40C4-B8B0-3362D6E4BD30}" type="slidenum">
              <a:rPr lang="de-DE" altLang="de-DE" smtClean="0"/>
              <a:pPr>
                <a:defRPr/>
              </a:pPr>
              <a:t>8</a:t>
            </a:fld>
            <a:endParaRPr lang="de-DE" altLang="de-DE"/>
          </a:p>
        </p:txBody>
      </p:sp>
    </p:spTree>
    <p:extLst>
      <p:ext uri="{BB962C8B-B14F-4D97-AF65-F5344CB8AC3E}">
        <p14:creationId xmlns:p14="http://schemas.microsoft.com/office/powerpoint/2010/main" val="1426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99E6254-7929-45AE-9AE5-7362A8D094F2}" type="slidenum">
              <a:rPr lang="de-DE" altLang="de-DE" smtClean="0"/>
              <a:pPr eaLnBrk="1" hangingPunct="1">
                <a:spcBef>
                  <a:spcPct val="0"/>
                </a:spcBef>
              </a:pPr>
              <a:t>9</a:t>
            </a:fld>
            <a:endParaRPr lang="de-DE" altLang="de-DE"/>
          </a:p>
        </p:txBody>
      </p:sp>
      <p:sp>
        <p:nvSpPr>
          <p:cNvPr id="23555" name="Rectangle 2"/>
          <p:cNvSpPr>
            <a:spLocks noGrp="1" noRot="1" noChangeAspect="1" noChangeArrowheads="1" noTextEdit="1"/>
          </p:cNvSpPr>
          <p:nvPr>
            <p:ph type="sldImg"/>
          </p:nvPr>
        </p:nvSpPr>
        <p:spPr>
          <a:xfrm>
            <a:off x="915988" y="776288"/>
            <a:ext cx="4965700" cy="3724275"/>
          </a:xfrm>
          <a:ln/>
        </p:spPr>
      </p:sp>
      <p:sp>
        <p:nvSpPr>
          <p:cNvPr id="23556" name="Rectangle 3"/>
          <p:cNvSpPr>
            <a:spLocks noGrp="1" noChangeArrowheads="1"/>
          </p:cNvSpPr>
          <p:nvPr>
            <p:ph type="body" idx="1"/>
          </p:nvPr>
        </p:nvSpPr>
        <p:spPr>
          <a:xfrm>
            <a:off x="906463" y="4733925"/>
            <a:ext cx="4983162" cy="4424363"/>
          </a:xfrm>
          <a:noFill/>
        </p:spPr>
        <p:txBody>
          <a:bodyPr/>
          <a:lstStyle/>
          <a:p>
            <a:pPr lvl="1" eaLnBrk="1" hangingPunct="1">
              <a:spcBef>
                <a:spcPct val="0"/>
              </a:spcBef>
              <a:buFontTx/>
              <a:buNone/>
            </a:pPr>
            <a:r>
              <a:rPr lang="de-DE" altLang="de-DE" b="1" dirty="0"/>
              <a:t>Weiterführende Schule</a:t>
            </a:r>
          </a:p>
          <a:p>
            <a:pPr lvl="1" eaLnBrk="1" hangingPunct="1">
              <a:spcBef>
                <a:spcPct val="0"/>
              </a:spcBef>
              <a:buFontTx/>
              <a:buNone/>
            </a:pPr>
            <a:r>
              <a:rPr lang="de-DE" altLang="de-DE" sz="1400" b="1" dirty="0"/>
              <a:t>  1. Integrierte Sekundarschule, Ganztagsschule, auch mit gymnasialer Oberstufe</a:t>
            </a:r>
          </a:p>
          <a:p>
            <a:pPr lvl="1" eaLnBrk="1" hangingPunct="1">
              <a:spcBef>
                <a:spcPct val="0"/>
              </a:spcBef>
              <a:buFontTx/>
              <a:buNone/>
            </a:pPr>
            <a:r>
              <a:rPr lang="de-DE" altLang="de-DE" sz="1400" b="1" dirty="0"/>
              <a:t>  2. Gymnasien, mit akademischem Abschluss</a:t>
            </a:r>
            <a:r>
              <a:rPr lang="de-DE" altLang="de-DE" sz="1200" b="1" dirty="0"/>
              <a:t> </a:t>
            </a:r>
          </a:p>
          <a:p>
            <a:pPr marL="457200" lvl="1" eaLnBrk="1" hangingPunct="1">
              <a:spcBef>
                <a:spcPct val="0"/>
              </a:spcBef>
              <a:buFontTx/>
              <a:buNone/>
            </a:pPr>
            <a:r>
              <a:rPr lang="de-DE" altLang="de-DE" sz="1200" b="1" dirty="0"/>
              <a:t>3.</a:t>
            </a:r>
            <a:r>
              <a:rPr lang="de-DE" altLang="de-DE" sz="1200" b="1" baseline="0" dirty="0"/>
              <a:t> Oberstufenzentrum mit einem Ausbildungsgang Deutsch-Englisch</a:t>
            </a:r>
            <a:r>
              <a:rPr lang="de-DE" altLang="de-DE" sz="1200" b="1" dirty="0"/>
              <a:t> in der gymnasialen Oberstufe (in Koop. mit Peter-Ustinov-Schule)</a:t>
            </a:r>
          </a:p>
          <a:p>
            <a:r>
              <a:rPr lang="de-DE" sz="1200" kern="1200" dirty="0">
                <a:solidFill>
                  <a:schemeClr val="tx1"/>
                </a:solidFill>
                <a:effectLst/>
                <a:latin typeface="Arial" charset="0"/>
                <a:ea typeface="+mn-ea"/>
                <a:cs typeface="+mn-cs"/>
              </a:rPr>
              <a:t>Alle Sprachkombinationen haben eine Fortführung in der weiterführenden Schule.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Alle </a:t>
            </a:r>
            <a:r>
              <a:rPr lang="de-DE" sz="1200" kern="1200" dirty="0" err="1">
                <a:solidFill>
                  <a:schemeClr val="tx1"/>
                </a:solidFill>
                <a:effectLst/>
                <a:latin typeface="Arial" charset="0"/>
                <a:ea typeface="+mn-ea"/>
                <a:cs typeface="+mn-cs"/>
              </a:rPr>
              <a:t>SuS</a:t>
            </a:r>
            <a:r>
              <a:rPr lang="de-DE" sz="1200" kern="1200" dirty="0">
                <a:solidFill>
                  <a:schemeClr val="tx1"/>
                </a:solidFill>
                <a:effectLst/>
                <a:latin typeface="Arial" charset="0"/>
                <a:ea typeface="+mn-ea"/>
                <a:cs typeface="+mn-cs"/>
              </a:rPr>
              <a:t> haben Anrecht auf einen Platz in der weiterführenden Schule.</a:t>
            </a:r>
            <a:endParaRPr lang="fr-FR"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Allerdings gibt es keine einheitliche Fortsetzung, sondern zwei verschiedene: Sechs Sprachkombinationen (Französisch, Portugiesisch, Polnisch, Russisch, Spanisch, Türkisch) haben eine Fortführung in der integrierten Sekundarstufe, drei Sprachkombinationen (Englisch, Griechisch, Italienisch) werden am Gymnasium unter</a:t>
            </a:r>
            <a:r>
              <a:rPr lang="de-DE" sz="1200" kern="1200" baseline="0" dirty="0">
                <a:solidFill>
                  <a:schemeClr val="tx1"/>
                </a:solidFill>
                <a:effectLst/>
                <a:latin typeface="Arial" charset="0"/>
                <a:ea typeface="+mn-ea"/>
                <a:cs typeface="+mn-cs"/>
              </a:rPr>
              <a:t> Kooperation mit einer Sekundarschule </a:t>
            </a:r>
            <a:r>
              <a:rPr lang="de-DE" sz="1200" kern="1200" dirty="0">
                <a:solidFill>
                  <a:schemeClr val="tx1"/>
                </a:solidFill>
                <a:effectLst/>
                <a:latin typeface="Arial" charset="0"/>
                <a:ea typeface="+mn-ea"/>
                <a:cs typeface="+mn-cs"/>
              </a:rPr>
              <a:t>weitergeführt.</a:t>
            </a:r>
          </a:p>
          <a:p>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In Kreuzberg-Friedrichshain entsteht ab 2018/19 ein weiterer</a:t>
            </a:r>
            <a:r>
              <a:rPr lang="de-DE" sz="1200" kern="1200" baseline="0" dirty="0">
                <a:solidFill>
                  <a:schemeClr val="tx1"/>
                </a:solidFill>
                <a:effectLst/>
                <a:latin typeface="Arial" charset="0"/>
                <a:ea typeface="+mn-ea"/>
                <a:cs typeface="+mn-cs"/>
              </a:rPr>
              <a:t> Standort Deutsch-Spanisch (Albrecht-von-Graefe-Schule) als Sekundarschule.</a:t>
            </a:r>
            <a:endParaRPr lang="de-DE" sz="1200" kern="1200" dirty="0">
              <a:solidFill>
                <a:schemeClr val="tx1"/>
              </a:solidFill>
              <a:effectLst/>
              <a:latin typeface="Arial" charset="0"/>
              <a:ea typeface="+mn-ea"/>
              <a:cs typeface="+mn-cs"/>
            </a:endParaRPr>
          </a:p>
          <a:p>
            <a:endParaRPr lang="fr-FR" sz="1200" kern="1200" dirty="0">
              <a:solidFill>
                <a:schemeClr val="tx1"/>
              </a:solidFill>
              <a:effectLst/>
              <a:latin typeface="Arial" charset="0"/>
              <a:ea typeface="+mn-ea"/>
              <a:cs typeface="+mn-cs"/>
            </a:endParaRPr>
          </a:p>
          <a:p>
            <a:r>
              <a:rPr lang="de-DE" sz="1200" b="1"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r>
              <a:rPr lang="de-DE" sz="1200" b="1"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pPr lvl="1" eaLnBrk="1" hangingPunct="1">
              <a:spcBef>
                <a:spcPct val="0"/>
              </a:spcBef>
              <a:buFontTx/>
              <a:buNone/>
            </a:pPr>
            <a:r>
              <a:rPr lang="de-DE" altLang="de-DE" sz="1200" b="1" dirty="0"/>
              <a:t>                                                                                                                                        </a:t>
            </a:r>
          </a:p>
          <a:p>
            <a:pPr lvl="1" eaLnBrk="1" hangingPunct="1">
              <a:spcBef>
                <a:spcPct val="0"/>
              </a:spcBef>
              <a:buFontTx/>
              <a:buNone/>
            </a:pPr>
            <a:endParaRPr lang="de-DE" altLang="de-D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37F73533-9848-4166-91FD-76CC65243EBF}" type="slidenum">
              <a:rPr lang="de-DE" altLang="de-DE"/>
              <a:pPr>
                <a:defRPr/>
              </a:pPr>
              <a:t>‹Nr.›</a:t>
            </a:fld>
            <a:endParaRPr lang="de-DE" altLang="de-DE"/>
          </a:p>
        </p:txBody>
      </p:sp>
    </p:spTree>
    <p:extLst>
      <p:ext uri="{BB962C8B-B14F-4D97-AF65-F5344CB8AC3E}">
        <p14:creationId xmlns:p14="http://schemas.microsoft.com/office/powerpoint/2010/main" val="28169495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22269BDE-BA32-471D-B6DC-BC26FC0D517A}" type="slidenum">
              <a:rPr lang="de-DE" altLang="de-DE"/>
              <a:pPr>
                <a:defRPr/>
              </a:pPr>
              <a:t>‹Nr.›</a:t>
            </a:fld>
            <a:endParaRPr lang="de-DE" altLang="de-DE"/>
          </a:p>
        </p:txBody>
      </p:sp>
    </p:spTree>
    <p:extLst>
      <p:ext uri="{BB962C8B-B14F-4D97-AF65-F5344CB8AC3E}">
        <p14:creationId xmlns:p14="http://schemas.microsoft.com/office/powerpoint/2010/main" val="190083613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BBA359B9-8911-4D89-A19F-1FDE439EADCE}" type="slidenum">
              <a:rPr lang="de-DE" altLang="de-DE"/>
              <a:pPr>
                <a:defRPr/>
              </a:pPr>
              <a:t>‹Nr.›</a:t>
            </a:fld>
            <a:endParaRPr lang="de-DE" altLang="de-DE"/>
          </a:p>
        </p:txBody>
      </p:sp>
    </p:spTree>
    <p:extLst>
      <p:ext uri="{BB962C8B-B14F-4D97-AF65-F5344CB8AC3E}">
        <p14:creationId xmlns:p14="http://schemas.microsoft.com/office/powerpoint/2010/main" val="386565512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5F68030-BCAD-41F4-BD8A-FB501974E032}" type="slidenum">
              <a:rPr lang="de-DE" smtClean="0">
                <a:solidFill>
                  <a:srgbClr val="A5A5A5"/>
                </a:solidFill>
              </a:rPr>
              <a:pPr/>
              <a:t>‹Nr.›</a:t>
            </a:fld>
            <a:endParaRPr lang="de-DE">
              <a:solidFill>
                <a:srgbClr val="A5A5A5"/>
              </a:solidFill>
            </a:endParaRPr>
          </a:p>
        </p:txBody>
      </p:sp>
    </p:spTree>
    <p:extLst>
      <p:ext uri="{BB962C8B-B14F-4D97-AF65-F5344CB8AC3E}">
        <p14:creationId xmlns:p14="http://schemas.microsoft.com/office/powerpoint/2010/main" val="45246324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5F68030-BCAD-41F4-BD8A-FB501974E032}" type="slidenum">
              <a:rPr lang="de-DE" smtClean="0">
                <a:solidFill>
                  <a:srgbClr val="A5A5A5"/>
                </a:solidFill>
              </a:rPr>
              <a:pPr/>
              <a:t>‹Nr.›</a:t>
            </a:fld>
            <a:endParaRPr lang="de-DE">
              <a:solidFill>
                <a:srgbClr val="A5A5A5"/>
              </a:solidFill>
            </a:endParaRPr>
          </a:p>
        </p:txBody>
      </p:sp>
    </p:spTree>
    <p:extLst>
      <p:ext uri="{BB962C8B-B14F-4D97-AF65-F5344CB8AC3E}">
        <p14:creationId xmlns:p14="http://schemas.microsoft.com/office/powerpoint/2010/main" val="394039126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5F68030-BCAD-41F4-BD8A-FB501974E032}" type="slidenum">
              <a:rPr lang="de-DE" smtClean="0">
                <a:solidFill>
                  <a:srgbClr val="A5A5A5"/>
                </a:solidFill>
              </a:rPr>
              <a:pPr/>
              <a:t>‹Nr.›</a:t>
            </a:fld>
            <a:endParaRPr lang="de-DE">
              <a:solidFill>
                <a:srgbClr val="A5A5A5"/>
              </a:solidFill>
            </a:endParaRPr>
          </a:p>
        </p:txBody>
      </p:sp>
    </p:spTree>
    <p:extLst>
      <p:ext uri="{BB962C8B-B14F-4D97-AF65-F5344CB8AC3E}">
        <p14:creationId xmlns:p14="http://schemas.microsoft.com/office/powerpoint/2010/main" val="218319561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35F68030-BCAD-41F4-BD8A-FB501974E032}" type="slidenum">
              <a:rPr lang="de-DE" smtClean="0">
                <a:solidFill>
                  <a:srgbClr val="A5A5A5"/>
                </a:solidFill>
              </a:rPr>
              <a:pPr/>
              <a:t>‹Nr.›</a:t>
            </a:fld>
            <a:endParaRPr lang="de-DE">
              <a:solidFill>
                <a:srgbClr val="A5A5A5"/>
              </a:solidFill>
            </a:endParaRPr>
          </a:p>
        </p:txBody>
      </p:sp>
    </p:spTree>
    <p:extLst>
      <p:ext uri="{BB962C8B-B14F-4D97-AF65-F5344CB8AC3E}">
        <p14:creationId xmlns:p14="http://schemas.microsoft.com/office/powerpoint/2010/main" val="203528712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35F68030-BCAD-41F4-BD8A-FB501974E032}" type="slidenum">
              <a:rPr lang="de-DE" smtClean="0">
                <a:solidFill>
                  <a:srgbClr val="A5A5A5"/>
                </a:solidFill>
              </a:rPr>
              <a:pPr/>
              <a:t>‹Nr.›</a:t>
            </a:fld>
            <a:endParaRPr lang="de-DE">
              <a:solidFill>
                <a:srgbClr val="A5A5A5"/>
              </a:solidFill>
            </a:endParaRPr>
          </a:p>
        </p:txBody>
      </p:sp>
    </p:spTree>
    <p:extLst>
      <p:ext uri="{BB962C8B-B14F-4D97-AF65-F5344CB8AC3E}">
        <p14:creationId xmlns:p14="http://schemas.microsoft.com/office/powerpoint/2010/main" val="82608519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35F68030-BCAD-41F4-BD8A-FB501974E032}" type="slidenum">
              <a:rPr lang="de-DE" smtClean="0">
                <a:solidFill>
                  <a:srgbClr val="A5A5A5"/>
                </a:solidFill>
              </a:rPr>
              <a:pPr/>
              <a:t>‹Nr.›</a:t>
            </a:fld>
            <a:endParaRPr lang="de-DE">
              <a:solidFill>
                <a:srgbClr val="A5A5A5"/>
              </a:solidFill>
            </a:endParaRPr>
          </a:p>
        </p:txBody>
      </p:sp>
    </p:spTree>
    <p:extLst>
      <p:ext uri="{BB962C8B-B14F-4D97-AF65-F5344CB8AC3E}">
        <p14:creationId xmlns:p14="http://schemas.microsoft.com/office/powerpoint/2010/main" val="240296693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z="1400"/>
            </a:lvl1pPr>
          </a:lstStyle>
          <a:p>
            <a:fld id="{35F68030-BCAD-41F4-BD8A-FB501974E032}" type="slidenum">
              <a:rPr lang="de-DE" smtClean="0">
                <a:solidFill>
                  <a:srgbClr val="A5A5A5"/>
                </a:solidFill>
              </a:rPr>
              <a:pPr/>
              <a:t>‹Nr.›</a:t>
            </a:fld>
            <a:endParaRPr lang="de-DE" dirty="0">
              <a:solidFill>
                <a:srgbClr val="A5A5A5"/>
              </a:solidFill>
            </a:endParaRPr>
          </a:p>
        </p:txBody>
      </p:sp>
    </p:spTree>
    <p:extLst>
      <p:ext uri="{BB962C8B-B14F-4D97-AF65-F5344CB8AC3E}">
        <p14:creationId xmlns:p14="http://schemas.microsoft.com/office/powerpoint/2010/main" val="94048928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35F68030-BCAD-41F4-BD8A-FB501974E032}" type="slidenum">
              <a:rPr lang="de-DE" smtClean="0">
                <a:solidFill>
                  <a:srgbClr val="A5A5A5"/>
                </a:solidFill>
              </a:rPr>
              <a:pPr/>
              <a:t>‹Nr.›</a:t>
            </a:fld>
            <a:endParaRPr lang="de-DE">
              <a:solidFill>
                <a:srgbClr val="A5A5A5"/>
              </a:solidFill>
            </a:endParaRPr>
          </a:p>
        </p:txBody>
      </p:sp>
    </p:spTree>
    <p:extLst>
      <p:ext uri="{BB962C8B-B14F-4D97-AF65-F5344CB8AC3E}">
        <p14:creationId xmlns:p14="http://schemas.microsoft.com/office/powerpoint/2010/main" val="415149581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DE239131-8729-4C6E-A6A0-D6CBBC57B586}" type="slidenum">
              <a:rPr lang="de-DE" altLang="de-DE"/>
              <a:pPr>
                <a:defRPr/>
              </a:pPr>
              <a:t>‹Nr.›</a:t>
            </a:fld>
            <a:endParaRPr lang="de-DE" altLang="de-DE"/>
          </a:p>
        </p:txBody>
      </p:sp>
    </p:spTree>
    <p:extLst>
      <p:ext uri="{BB962C8B-B14F-4D97-AF65-F5344CB8AC3E}">
        <p14:creationId xmlns:p14="http://schemas.microsoft.com/office/powerpoint/2010/main" val="110926663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35F68030-BCAD-41F4-BD8A-FB501974E032}" type="slidenum">
              <a:rPr lang="de-DE" smtClean="0">
                <a:solidFill>
                  <a:srgbClr val="A5A5A5"/>
                </a:solidFill>
              </a:rPr>
              <a:pPr/>
              <a:t>‹Nr.›</a:t>
            </a:fld>
            <a:endParaRPr lang="de-DE">
              <a:solidFill>
                <a:srgbClr val="A5A5A5"/>
              </a:solidFill>
            </a:endParaRPr>
          </a:p>
        </p:txBody>
      </p:sp>
    </p:spTree>
    <p:extLst>
      <p:ext uri="{BB962C8B-B14F-4D97-AF65-F5344CB8AC3E}">
        <p14:creationId xmlns:p14="http://schemas.microsoft.com/office/powerpoint/2010/main" val="12040571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5F68030-BCAD-41F4-BD8A-FB501974E032}" type="slidenum">
              <a:rPr lang="de-DE" smtClean="0">
                <a:solidFill>
                  <a:srgbClr val="A5A5A5"/>
                </a:solidFill>
              </a:rPr>
              <a:pPr/>
              <a:t>‹Nr.›</a:t>
            </a:fld>
            <a:endParaRPr lang="de-DE">
              <a:solidFill>
                <a:srgbClr val="A5A5A5"/>
              </a:solidFill>
            </a:endParaRPr>
          </a:p>
        </p:txBody>
      </p:sp>
    </p:spTree>
    <p:extLst>
      <p:ext uri="{BB962C8B-B14F-4D97-AF65-F5344CB8AC3E}">
        <p14:creationId xmlns:p14="http://schemas.microsoft.com/office/powerpoint/2010/main" val="116032562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5F68030-BCAD-41F4-BD8A-FB501974E032}" type="slidenum">
              <a:rPr lang="de-DE" smtClean="0">
                <a:solidFill>
                  <a:srgbClr val="A5A5A5"/>
                </a:solidFill>
              </a:rPr>
              <a:pPr/>
              <a:t>‹Nr.›</a:t>
            </a:fld>
            <a:endParaRPr lang="de-DE">
              <a:solidFill>
                <a:srgbClr val="A5A5A5"/>
              </a:solidFill>
            </a:endParaRPr>
          </a:p>
        </p:txBody>
      </p:sp>
    </p:spTree>
    <p:extLst>
      <p:ext uri="{BB962C8B-B14F-4D97-AF65-F5344CB8AC3E}">
        <p14:creationId xmlns:p14="http://schemas.microsoft.com/office/powerpoint/2010/main" val="368989224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87" name="Foliennummernplatzhalter 5"/>
          <p:cNvSpPr txBox="1">
            <a:spLocks/>
          </p:cNvSpPr>
          <p:nvPr userDrawn="1"/>
        </p:nvSpPr>
        <p:spPr bwMode="auto">
          <a:xfrm>
            <a:off x="8059795" y="1"/>
            <a:ext cx="1002367" cy="36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2200">
                <a:solidFill>
                  <a:schemeClr val="bg1"/>
                </a:solidFill>
                <a:latin typeface="Arial" charset="0"/>
              </a:defRPr>
            </a:lvl1pPr>
            <a:lvl2pPr marL="742950" indent="-285750">
              <a:defRPr sz="2200">
                <a:solidFill>
                  <a:schemeClr val="bg1"/>
                </a:solidFill>
                <a:latin typeface="Arial" charset="0"/>
              </a:defRPr>
            </a:lvl2pPr>
            <a:lvl3pPr marL="1143000" indent="-228600">
              <a:defRPr sz="2200">
                <a:solidFill>
                  <a:schemeClr val="bg1"/>
                </a:solidFill>
                <a:latin typeface="Arial" charset="0"/>
              </a:defRPr>
            </a:lvl3pPr>
            <a:lvl4pPr marL="1600200" indent="-228600">
              <a:defRPr sz="2200">
                <a:solidFill>
                  <a:schemeClr val="bg1"/>
                </a:solidFill>
                <a:latin typeface="Arial" charset="0"/>
              </a:defRPr>
            </a:lvl4pPr>
            <a:lvl5pPr marL="2057400" indent="-228600">
              <a:defRPr sz="2200">
                <a:solidFill>
                  <a:schemeClr val="bg1"/>
                </a:solidFill>
                <a:latin typeface="Arial" charset="0"/>
              </a:defRPr>
            </a:lvl5pPr>
            <a:lvl6pPr marL="2514600" indent="-228600" eaLnBrk="0" fontAlgn="base" hangingPunct="0">
              <a:spcBef>
                <a:spcPct val="0"/>
              </a:spcBef>
              <a:spcAft>
                <a:spcPct val="0"/>
              </a:spcAft>
              <a:defRPr sz="2200">
                <a:solidFill>
                  <a:schemeClr val="bg1"/>
                </a:solidFill>
                <a:latin typeface="Arial" charset="0"/>
              </a:defRPr>
            </a:lvl6pPr>
            <a:lvl7pPr marL="2971800" indent="-228600" eaLnBrk="0" fontAlgn="base" hangingPunct="0">
              <a:spcBef>
                <a:spcPct val="0"/>
              </a:spcBef>
              <a:spcAft>
                <a:spcPct val="0"/>
              </a:spcAft>
              <a:defRPr sz="2200">
                <a:solidFill>
                  <a:schemeClr val="bg1"/>
                </a:solidFill>
                <a:latin typeface="Arial" charset="0"/>
              </a:defRPr>
            </a:lvl7pPr>
            <a:lvl8pPr marL="3429000" indent="-228600" eaLnBrk="0" fontAlgn="base" hangingPunct="0">
              <a:spcBef>
                <a:spcPct val="0"/>
              </a:spcBef>
              <a:spcAft>
                <a:spcPct val="0"/>
              </a:spcAft>
              <a:defRPr sz="2200">
                <a:solidFill>
                  <a:schemeClr val="bg1"/>
                </a:solidFill>
                <a:latin typeface="Arial" charset="0"/>
              </a:defRPr>
            </a:lvl8pPr>
            <a:lvl9pPr marL="3886200" indent="-228600" eaLnBrk="0" fontAlgn="base" hangingPunct="0">
              <a:spcBef>
                <a:spcPct val="0"/>
              </a:spcBef>
              <a:spcAft>
                <a:spcPct val="0"/>
              </a:spcAft>
              <a:defRPr sz="2200">
                <a:solidFill>
                  <a:schemeClr val="bg1"/>
                </a:solidFill>
                <a:latin typeface="Arial" charset="0"/>
              </a:defRPr>
            </a:lvl9pPr>
          </a:lstStyle>
          <a:p>
            <a:pPr algn="r" defTabSz="457200" fontAlgn="auto">
              <a:spcBef>
                <a:spcPts val="0"/>
              </a:spcBef>
              <a:spcAft>
                <a:spcPts val="0"/>
              </a:spcAft>
            </a:pPr>
            <a:fld id="{E8CD9597-952D-4128-9BED-7E2D73765653}" type="slidenum">
              <a:rPr lang="de-DE" sz="1800" b="1" smtClean="0">
                <a:solidFill>
                  <a:prstClr val="white"/>
                </a:solidFill>
                <a:latin typeface="Calibri"/>
                <a:ea typeface="Verdana" pitchFamily="34" charset="0"/>
                <a:cs typeface="Verdana" pitchFamily="34" charset="0"/>
              </a:rPr>
              <a:pPr algn="r" defTabSz="457200" fontAlgn="auto">
                <a:spcBef>
                  <a:spcPts val="0"/>
                </a:spcBef>
                <a:spcAft>
                  <a:spcPts val="0"/>
                </a:spcAft>
              </a:pPr>
              <a:t>‹Nr.›</a:t>
            </a:fld>
            <a:endParaRPr lang="de-DE" sz="1800" b="1" dirty="0">
              <a:solidFill>
                <a:prstClr val="white"/>
              </a:solidFill>
              <a:latin typeface="Calibri"/>
              <a:ea typeface="Verdana" pitchFamily="34" charset="0"/>
              <a:cs typeface="Verdana" pitchFamily="34" charset="0"/>
            </a:endParaRPr>
          </a:p>
        </p:txBody>
      </p:sp>
      <p:sp>
        <p:nvSpPr>
          <p:cNvPr id="78" name="Rectangle 3"/>
          <p:cNvSpPr>
            <a:spLocks noChangeArrowheads="1"/>
          </p:cNvSpPr>
          <p:nvPr userDrawn="1"/>
        </p:nvSpPr>
        <p:spPr bwMode="auto">
          <a:xfrm>
            <a:off x="0" y="-27384"/>
            <a:ext cx="9144000" cy="1008112"/>
          </a:xfrm>
          <a:prstGeom prst="rect">
            <a:avLst/>
          </a:prstGeom>
          <a:solidFill>
            <a:srgbClr val="D9D9D9"/>
          </a:solidFill>
          <a:ln w="9525">
            <a:noFill/>
            <a:miter lim="800000"/>
            <a:headEnd/>
            <a:tailEnd/>
          </a:ln>
        </p:spPr>
        <p:txBody>
          <a:bodyPr wrap="none" anchor="ctr"/>
          <a:lstStyle/>
          <a:p>
            <a:pPr marL="627063" indent="-398463" defTabSz="457200" fontAlgn="auto">
              <a:spcBef>
                <a:spcPts val="0"/>
              </a:spcBef>
              <a:spcAft>
                <a:spcPts val="0"/>
              </a:spcAft>
            </a:pPr>
            <a:endParaRPr lang="de-DE" sz="3000" b="1" dirty="0">
              <a:solidFill>
                <a:prstClr val="black"/>
              </a:solidFill>
              <a:latin typeface="Arial"/>
              <a:cs typeface="Arial"/>
            </a:endParaRPr>
          </a:p>
        </p:txBody>
      </p:sp>
    </p:spTree>
    <p:extLst>
      <p:ext uri="{BB962C8B-B14F-4D97-AF65-F5344CB8AC3E}">
        <p14:creationId xmlns:p14="http://schemas.microsoft.com/office/powerpoint/2010/main" val="319140244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Leer">
    <p:spTree>
      <p:nvGrpSpPr>
        <p:cNvPr id="1" name=""/>
        <p:cNvGrpSpPr/>
        <p:nvPr/>
      </p:nvGrpSpPr>
      <p:grpSpPr>
        <a:xfrm>
          <a:off x="0" y="0"/>
          <a:ext cx="0" cy="0"/>
          <a:chOff x="0" y="0"/>
          <a:chExt cx="0" cy="0"/>
        </a:xfrm>
      </p:grpSpPr>
      <p:sp>
        <p:nvSpPr>
          <p:cNvPr id="81" name="Rectangle 3"/>
          <p:cNvSpPr>
            <a:spLocks noChangeArrowheads="1"/>
          </p:cNvSpPr>
          <p:nvPr userDrawn="1"/>
        </p:nvSpPr>
        <p:spPr bwMode="auto">
          <a:xfrm>
            <a:off x="0" y="-27384"/>
            <a:ext cx="9144000" cy="1008112"/>
          </a:xfrm>
          <a:prstGeom prst="rect">
            <a:avLst/>
          </a:prstGeom>
          <a:solidFill>
            <a:srgbClr val="D9D9D9"/>
          </a:solidFill>
          <a:ln w="9525">
            <a:noFill/>
            <a:miter lim="800000"/>
            <a:headEnd/>
            <a:tailEnd/>
          </a:ln>
        </p:spPr>
        <p:txBody>
          <a:bodyPr wrap="none" anchor="ctr"/>
          <a:lstStyle/>
          <a:p>
            <a:pPr marL="627063" indent="-398463" defTabSz="457200" fontAlgn="auto">
              <a:spcBef>
                <a:spcPts val="0"/>
              </a:spcBef>
              <a:spcAft>
                <a:spcPts val="0"/>
              </a:spcAft>
            </a:pPr>
            <a:endParaRPr lang="de-DE" sz="3000" b="1" dirty="0">
              <a:solidFill>
                <a:prstClr val="black"/>
              </a:solidFill>
              <a:latin typeface="Arial"/>
              <a:cs typeface="Arial"/>
            </a:endParaRPr>
          </a:p>
        </p:txBody>
      </p:sp>
    </p:spTree>
    <p:extLst>
      <p:ext uri="{BB962C8B-B14F-4D97-AF65-F5344CB8AC3E}">
        <p14:creationId xmlns:p14="http://schemas.microsoft.com/office/powerpoint/2010/main" val="328967985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C9F56F7C-2FDD-4E8C-982F-6354B95BA243}" type="slidenum">
              <a:rPr lang="de-DE" altLang="de-DE"/>
              <a:pPr>
                <a:defRPr/>
              </a:pPr>
              <a:t>‹Nr.›</a:t>
            </a:fld>
            <a:endParaRPr lang="de-DE" altLang="de-DE"/>
          </a:p>
        </p:txBody>
      </p:sp>
    </p:spTree>
    <p:extLst>
      <p:ext uri="{BB962C8B-B14F-4D97-AF65-F5344CB8AC3E}">
        <p14:creationId xmlns:p14="http://schemas.microsoft.com/office/powerpoint/2010/main" val="87432765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82DBE7E0-8D60-49FC-AEF8-69A1E4FFF088}" type="slidenum">
              <a:rPr lang="de-DE" altLang="de-DE"/>
              <a:pPr>
                <a:defRPr/>
              </a:pPr>
              <a:t>‹Nr.›</a:t>
            </a:fld>
            <a:endParaRPr lang="de-DE" altLang="de-DE"/>
          </a:p>
        </p:txBody>
      </p:sp>
    </p:spTree>
    <p:extLst>
      <p:ext uri="{BB962C8B-B14F-4D97-AF65-F5344CB8AC3E}">
        <p14:creationId xmlns:p14="http://schemas.microsoft.com/office/powerpoint/2010/main" val="253546835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6"/>
          <p:cNvSpPr>
            <a:spLocks noGrp="1" noChangeArrowheads="1"/>
          </p:cNvSpPr>
          <p:nvPr>
            <p:ph type="sldNum" sz="quarter" idx="12"/>
          </p:nvPr>
        </p:nvSpPr>
        <p:spPr>
          <a:ln/>
        </p:spPr>
        <p:txBody>
          <a:bodyPr/>
          <a:lstStyle>
            <a:lvl1pPr>
              <a:defRPr/>
            </a:lvl1pPr>
          </a:lstStyle>
          <a:p>
            <a:pPr>
              <a:defRPr/>
            </a:pPr>
            <a:fld id="{7183AD29-73CC-4A4D-8E4F-7F1AC6D0A5C4}" type="slidenum">
              <a:rPr lang="de-DE" altLang="de-DE"/>
              <a:pPr>
                <a:defRPr/>
              </a:pPr>
              <a:t>‹Nr.›</a:t>
            </a:fld>
            <a:endParaRPr lang="de-DE" altLang="de-DE"/>
          </a:p>
        </p:txBody>
      </p:sp>
    </p:spTree>
    <p:extLst>
      <p:ext uri="{BB962C8B-B14F-4D97-AF65-F5344CB8AC3E}">
        <p14:creationId xmlns:p14="http://schemas.microsoft.com/office/powerpoint/2010/main" val="400060436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2"/>
          </p:nvPr>
        </p:nvSpPr>
        <p:spPr>
          <a:ln/>
        </p:spPr>
        <p:txBody>
          <a:bodyPr/>
          <a:lstStyle>
            <a:lvl1pPr>
              <a:defRPr/>
            </a:lvl1pPr>
          </a:lstStyle>
          <a:p>
            <a:pPr>
              <a:defRPr/>
            </a:pPr>
            <a:fld id="{A8B74332-AA2D-4A7B-ADD4-C3D555C256A5}" type="slidenum">
              <a:rPr lang="de-DE" altLang="de-DE"/>
              <a:pPr>
                <a:defRPr/>
              </a:pPr>
              <a:t>‹Nr.›</a:t>
            </a:fld>
            <a:endParaRPr lang="de-DE" altLang="de-DE"/>
          </a:p>
        </p:txBody>
      </p:sp>
    </p:spTree>
    <p:extLst>
      <p:ext uri="{BB962C8B-B14F-4D97-AF65-F5344CB8AC3E}">
        <p14:creationId xmlns:p14="http://schemas.microsoft.com/office/powerpoint/2010/main" val="334059987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6"/>
          <p:cNvSpPr>
            <a:spLocks noGrp="1" noChangeArrowheads="1"/>
          </p:cNvSpPr>
          <p:nvPr>
            <p:ph type="sldNum" sz="quarter" idx="12"/>
          </p:nvPr>
        </p:nvSpPr>
        <p:spPr>
          <a:ln/>
        </p:spPr>
        <p:txBody>
          <a:bodyPr/>
          <a:lstStyle>
            <a:lvl1pPr>
              <a:defRPr/>
            </a:lvl1pPr>
          </a:lstStyle>
          <a:p>
            <a:pPr>
              <a:defRPr/>
            </a:pPr>
            <a:fld id="{57791D3A-5717-431D-8C85-CFF48C85DCA0}" type="slidenum">
              <a:rPr lang="de-DE" altLang="de-DE"/>
              <a:pPr>
                <a:defRPr/>
              </a:pPr>
              <a:t>‹Nr.›</a:t>
            </a:fld>
            <a:endParaRPr lang="de-DE" altLang="de-DE"/>
          </a:p>
        </p:txBody>
      </p:sp>
    </p:spTree>
    <p:extLst>
      <p:ext uri="{BB962C8B-B14F-4D97-AF65-F5344CB8AC3E}">
        <p14:creationId xmlns:p14="http://schemas.microsoft.com/office/powerpoint/2010/main" val="151176013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33482FB1-008E-4199-A803-406EE1FCA8FE}" type="slidenum">
              <a:rPr lang="de-DE" altLang="de-DE"/>
              <a:pPr>
                <a:defRPr/>
              </a:pPr>
              <a:t>‹Nr.›</a:t>
            </a:fld>
            <a:endParaRPr lang="de-DE" altLang="de-DE"/>
          </a:p>
        </p:txBody>
      </p:sp>
    </p:spTree>
    <p:extLst>
      <p:ext uri="{BB962C8B-B14F-4D97-AF65-F5344CB8AC3E}">
        <p14:creationId xmlns:p14="http://schemas.microsoft.com/office/powerpoint/2010/main" val="150660653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9A78A976-D81C-4FEE-A03F-53CEC9AE9C3D}" type="slidenum">
              <a:rPr lang="de-DE" altLang="de-DE"/>
              <a:pPr>
                <a:defRPr/>
              </a:pPr>
              <a:t>‹Nr.›</a:t>
            </a:fld>
            <a:endParaRPr lang="de-DE" altLang="de-DE"/>
          </a:p>
        </p:txBody>
      </p:sp>
    </p:spTree>
    <p:extLst>
      <p:ext uri="{BB962C8B-B14F-4D97-AF65-F5344CB8AC3E}">
        <p14:creationId xmlns:p14="http://schemas.microsoft.com/office/powerpoint/2010/main" val="395314552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lt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DE" alt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C718F76-8D51-4702-8D74-C142751726C8}"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de-DE">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de-DE">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795038" y="6358396"/>
            <a:ext cx="2057400" cy="365125"/>
          </a:xfrm>
          <a:prstGeom prst="rect">
            <a:avLst/>
          </a:prstGeom>
        </p:spPr>
        <p:txBody>
          <a:bodyPr vert="horz" lIns="91440" tIns="45720" rIns="91440" bIns="45720" rtlCol="0" anchor="ctr">
            <a:scene3d>
              <a:camera prst="orthographicFront"/>
              <a:lightRig rig="harsh" dir="t"/>
            </a:scene3d>
            <a:sp3d extrusionH="57150" prstMaterial="matte">
              <a:bevelT w="63500" h="12700" prst="angle"/>
              <a:contourClr>
                <a:schemeClr val="bg1">
                  <a:lumMod val="65000"/>
                </a:schemeClr>
              </a:contourClr>
            </a:sp3d>
          </a:bodyPr>
          <a:lstStyle>
            <a:lvl1pPr algn="r">
              <a:defRPr sz="1800" b="1" cap="none" spc="0">
                <a:ln/>
                <a:solidFill>
                  <a:schemeClr val="accent3"/>
                </a:solidFill>
                <a:effectLst/>
              </a:defRPr>
            </a:lvl1pPr>
          </a:lstStyle>
          <a:p>
            <a:pPr defTabSz="457200" fontAlgn="auto">
              <a:spcBef>
                <a:spcPts val="0"/>
              </a:spcBef>
              <a:spcAft>
                <a:spcPts val="0"/>
              </a:spcAft>
            </a:pPr>
            <a:fld id="{35F68030-BCAD-41F4-BD8A-FB501974E032}" type="slidenum">
              <a:rPr lang="de-DE" smtClean="0">
                <a:solidFill>
                  <a:srgbClr val="A5A5A5"/>
                </a:solidFill>
                <a:latin typeface="Calibri" panose="020F0502020204030204"/>
              </a:rPr>
              <a:pPr defTabSz="457200" fontAlgn="auto">
                <a:spcBef>
                  <a:spcPts val="0"/>
                </a:spcBef>
                <a:spcAft>
                  <a:spcPts val="0"/>
                </a:spcAft>
              </a:pPr>
              <a:t>‹Nr.›</a:t>
            </a:fld>
            <a:endParaRPr lang="de-DE" dirty="0">
              <a:solidFill>
                <a:srgbClr val="A5A5A5"/>
              </a:solidFill>
              <a:latin typeface="Calibri" panose="020F0502020204030204"/>
            </a:endParaRPr>
          </a:p>
        </p:txBody>
      </p:sp>
    </p:spTree>
    <p:extLst>
      <p:ext uri="{BB962C8B-B14F-4D97-AF65-F5344CB8AC3E}">
        <p14:creationId xmlns:p14="http://schemas.microsoft.com/office/powerpoint/2010/main" val="548935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mv"/><Relationship Id="rId1" Type="http://schemas.microsoft.com/office/2007/relationships/media" Target="../media/media1.wmv"/><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wmv"/><Relationship Id="rId1" Type="http://schemas.microsoft.com/office/2007/relationships/media" Target="../media/media10.wmv"/><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wmv"/><Relationship Id="rId1" Type="http://schemas.microsoft.com/office/2007/relationships/media" Target="../media/media11.wmv"/><Relationship Id="rId6" Type="http://schemas.openxmlformats.org/officeDocument/2006/relationships/image" Target="../media/image14.jpe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wmv"/><Relationship Id="rId1" Type="http://schemas.microsoft.com/office/2007/relationships/media" Target="../media/media12.wmv"/><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audio" Target="../media/media13.wmv"/><Relationship Id="rId1" Type="http://schemas.microsoft.com/office/2007/relationships/media" Target="../media/media13.wmv"/><Relationship Id="rId6" Type="http://schemas.openxmlformats.org/officeDocument/2006/relationships/image" Target="../media/image1.jpeg"/><Relationship Id="rId5" Type="http://schemas.openxmlformats.org/officeDocument/2006/relationships/image" Target="../media/image27.jpeg"/><Relationship Id="rId4" Type="http://schemas.openxmlformats.org/officeDocument/2006/relationships/notesSlide" Target="../notesSlides/notesSlide12.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14.wmv"/><Relationship Id="rId1" Type="http://schemas.microsoft.com/office/2007/relationships/media" Target="../media/media14.wmv"/><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chart" Target="../charts/chart1.xml"/><Relationship Id="rId2" Type="http://schemas.openxmlformats.org/officeDocument/2006/relationships/audio" Target="../media/media15.wmv"/><Relationship Id="rId1" Type="http://schemas.microsoft.com/office/2007/relationships/media" Target="../media/media15.wmv"/><Relationship Id="rId6" Type="http://schemas.openxmlformats.org/officeDocument/2006/relationships/image" Target="../media/image31.jpeg"/><Relationship Id="rId5" Type="http://schemas.openxmlformats.org/officeDocument/2006/relationships/image" Target="../media/image1.jpeg"/><Relationship Id="rId10" Type="http://schemas.openxmlformats.org/officeDocument/2006/relationships/image" Target="../media/image32.png"/><Relationship Id="rId4" Type="http://schemas.openxmlformats.org/officeDocument/2006/relationships/notesSlide" Target="../notesSlides/notesSlide13.xml"/><Relationship Id="rId9" Type="http://schemas.openxmlformats.org/officeDocument/2006/relationships/chart" Target="../charts/char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wmv"/><Relationship Id="rId1" Type="http://schemas.microsoft.com/office/2007/relationships/media" Target="../media/media16.wmv"/><Relationship Id="rId6" Type="http://schemas.openxmlformats.org/officeDocument/2006/relationships/image" Target="../media/image12.jpeg"/><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wmv"/><Relationship Id="rId1" Type="http://schemas.microsoft.com/office/2007/relationships/media" Target="../media/media17.wmv"/><Relationship Id="rId6" Type="http://schemas.openxmlformats.org/officeDocument/2006/relationships/image" Target="../media/image22.jpe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18.wmv"/><Relationship Id="rId1" Type="http://schemas.microsoft.com/office/2007/relationships/media" Target="../media/media18.wmv"/><Relationship Id="rId6" Type="http://schemas.openxmlformats.org/officeDocument/2006/relationships/image" Target="../media/image1.jpeg"/><Relationship Id="rId5" Type="http://schemas.openxmlformats.org/officeDocument/2006/relationships/image" Target="../media/image27.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19.wmv"/><Relationship Id="rId1" Type="http://schemas.microsoft.com/office/2007/relationships/media" Target="../media/media19.wmv"/><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wmv"/><Relationship Id="rId1" Type="http://schemas.microsoft.com/office/2007/relationships/media" Target="../media/media2.wmv"/><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20.wmv"/><Relationship Id="rId1" Type="http://schemas.microsoft.com/office/2007/relationships/media" Target="../media/media20.wm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8.png"/><Relationship Id="rId4" Type="http://schemas.openxmlformats.org/officeDocument/2006/relationships/notesSlide" Target="../notesSlides/notesSlide17.xml"/><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wmv"/><Relationship Id="rId1" Type="http://schemas.microsoft.com/office/2007/relationships/media" Target="../media/media21.wmv"/><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2.wmv"/><Relationship Id="rId1" Type="http://schemas.microsoft.com/office/2007/relationships/media" Target="../media/media22.wmv"/><Relationship Id="rId6" Type="http://schemas.openxmlformats.org/officeDocument/2006/relationships/image" Target="../media/image22.jpeg"/><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3.wmv"/><Relationship Id="rId1" Type="http://schemas.microsoft.com/office/2007/relationships/media" Target="../media/media23.wmv"/><Relationship Id="rId6" Type="http://schemas.openxmlformats.org/officeDocument/2006/relationships/image" Target="../media/image22.jpe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4.wmv"/><Relationship Id="rId1" Type="http://schemas.microsoft.com/office/2007/relationships/media" Target="../media/media24.wmv"/><Relationship Id="rId6" Type="http://schemas.openxmlformats.org/officeDocument/2006/relationships/image" Target="../media/image22.jpeg"/><Relationship Id="rId5" Type="http://schemas.openxmlformats.org/officeDocument/2006/relationships/image" Target="../media/image1.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5.wmv"/><Relationship Id="rId1" Type="http://schemas.microsoft.com/office/2007/relationships/media" Target="../media/media25.wmv"/><Relationship Id="rId6" Type="http://schemas.openxmlformats.org/officeDocument/2006/relationships/image" Target="../media/image22.jpeg"/><Relationship Id="rId5" Type="http://schemas.openxmlformats.org/officeDocument/2006/relationships/image" Target="../media/image1.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6.wmv"/><Relationship Id="rId1" Type="http://schemas.microsoft.com/office/2007/relationships/media" Target="../media/media26.wmv"/><Relationship Id="rId6" Type="http://schemas.openxmlformats.org/officeDocument/2006/relationships/image" Target="../media/image22.jpeg"/><Relationship Id="rId5" Type="http://schemas.openxmlformats.org/officeDocument/2006/relationships/image" Target="../media/image1.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7.wmv"/><Relationship Id="rId1" Type="http://schemas.microsoft.com/office/2007/relationships/media" Target="../media/media27.wmv"/><Relationship Id="rId6" Type="http://schemas.openxmlformats.org/officeDocument/2006/relationships/image" Target="../media/image14.jpeg"/><Relationship Id="rId5" Type="http://schemas.openxmlformats.org/officeDocument/2006/relationships/image" Target="../media/image1.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6.jpeg"/><Relationship Id="rId2" Type="http://schemas.openxmlformats.org/officeDocument/2006/relationships/audio" Target="../media/media28.wmv"/><Relationship Id="rId1" Type="http://schemas.microsoft.com/office/2007/relationships/media" Target="../media/media28.wmv"/><Relationship Id="rId6" Type="http://schemas.openxmlformats.org/officeDocument/2006/relationships/image" Target="../media/image22.jpeg"/><Relationship Id="rId5" Type="http://schemas.openxmlformats.org/officeDocument/2006/relationships/image" Target="../media/image1.jpeg"/><Relationship Id="rId4" Type="http://schemas.openxmlformats.org/officeDocument/2006/relationships/notesSlide" Target="../notesSlides/notesSlide25.xml"/><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wmv"/><Relationship Id="rId1" Type="http://schemas.microsoft.com/office/2007/relationships/media" Target="../media/media3.wmv"/><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wmv"/><Relationship Id="rId1" Type="http://schemas.microsoft.com/office/2007/relationships/media" Target="../media/media4.wmv"/><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wmv"/><Relationship Id="rId1" Type="http://schemas.microsoft.com/office/2007/relationships/media" Target="../media/media5.wmv"/><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wmv"/><Relationship Id="rId1" Type="http://schemas.microsoft.com/office/2007/relationships/media" Target="../media/media6.wmv"/><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wmv"/><Relationship Id="rId1" Type="http://schemas.microsoft.com/office/2007/relationships/media" Target="../media/media7.wmv"/><Relationship Id="rId6" Type="http://schemas.openxmlformats.org/officeDocument/2006/relationships/image" Target="../media/image12.jpe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wmv"/><Relationship Id="rId1" Type="http://schemas.microsoft.com/office/2007/relationships/media" Target="../media/media8.wmv"/><Relationship Id="rId6" Type="http://schemas.openxmlformats.org/officeDocument/2006/relationships/image" Target="../media/image14.jpe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0.png"/><Relationship Id="rId3" Type="http://schemas.openxmlformats.org/officeDocument/2006/relationships/audio" Target="../media/media9.wmv"/><Relationship Id="rId7" Type="http://schemas.openxmlformats.org/officeDocument/2006/relationships/image" Target="../media/image5.jpeg"/><Relationship Id="rId12" Type="http://schemas.openxmlformats.org/officeDocument/2006/relationships/image" Target="../media/image3.png"/><Relationship Id="rId2" Type="http://schemas.microsoft.com/office/2007/relationships/media" Target="../media/media9.wmv"/><Relationship Id="rId1" Type="http://schemas.openxmlformats.org/officeDocument/2006/relationships/tags" Target="../tags/tag1.xml"/><Relationship Id="rId6" Type="http://schemas.openxmlformats.org/officeDocument/2006/relationships/image" Target="../media/image1.jpeg"/><Relationship Id="rId11" Type="http://schemas.openxmlformats.org/officeDocument/2006/relationships/image" Target="../media/image19.png"/><Relationship Id="rId5" Type="http://schemas.openxmlformats.org/officeDocument/2006/relationships/notesSlide" Target="../notesSlides/notesSlide9.xml"/><Relationship Id="rId1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17.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G_0415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068" y="1265178"/>
            <a:ext cx="8424838"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Line 3"/>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52" name="Text Box 4"/>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2053" name="Text Box 5"/>
          <p:cNvSpPr txBox="1">
            <a:spLocks noChangeArrowheads="1"/>
          </p:cNvSpPr>
          <p:nvPr/>
        </p:nvSpPr>
        <p:spPr bwMode="auto">
          <a:xfrm>
            <a:off x="762000" y="0"/>
            <a:ext cx="8382000" cy="104644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b="1" dirty="0">
                <a:solidFill>
                  <a:schemeClr val="accent2"/>
                </a:solidFill>
              </a:rPr>
              <a:t>Erfolgreich integrieren - wie geht das?</a:t>
            </a:r>
          </a:p>
          <a:p>
            <a:pPr eaLnBrk="1" hangingPunct="1">
              <a:spcBef>
                <a:spcPct val="50000"/>
              </a:spcBef>
              <a:buFontTx/>
              <a:buNone/>
            </a:pPr>
            <a:r>
              <a:rPr lang="de-DE" altLang="de-DE" sz="2000" dirty="0">
                <a:solidFill>
                  <a:schemeClr val="accent2"/>
                </a:solidFill>
                <a:latin typeface="SenBJS" panose="020B0600000000000000" pitchFamily="34" charset="0"/>
              </a:rPr>
              <a:t>Das Beispiel der Staatlichen Europa-Schule Berlin</a:t>
            </a:r>
          </a:p>
        </p:txBody>
      </p:sp>
      <p:sp>
        <p:nvSpPr>
          <p:cNvPr id="2055" name="Rectangle 7"/>
          <p:cNvSpPr>
            <a:spLocks noChangeArrowheads="1"/>
          </p:cNvSpPr>
          <p:nvPr/>
        </p:nvSpPr>
        <p:spPr bwMode="auto">
          <a:xfrm>
            <a:off x="752068" y="113877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2056" name="Text Box 8"/>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2058" name="Text Box 10"/>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2059" name="Text Box 11"/>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2060" name="Text Box 12"/>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2061" name="Text Box 13"/>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2062" name="Text Box 14"/>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pic>
        <p:nvPicPr>
          <p:cNvPr id="4" name="Image 3"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7063" y="0"/>
            <a:ext cx="892277" cy="1066800"/>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12640" y="2642152"/>
            <a:ext cx="615553" cy="3598101"/>
          </a:xfrm>
          <a:prstGeom prst="rect">
            <a:avLst/>
          </a:prstGeom>
        </p:spPr>
        <p:txBody>
          <a:bodyPr vert="vert270" wrap="none">
            <a:spAutoFit/>
          </a:bodyPr>
          <a:lstStyle/>
          <a:p>
            <a:pPr eaLnBrk="1" hangingPunct="1">
              <a:spcBef>
                <a:spcPct val="50000"/>
              </a:spcBef>
              <a:buFontTx/>
              <a:buNone/>
            </a:pPr>
            <a:r>
              <a:rPr lang="de-DE" altLang="de-DE" sz="2800" dirty="0">
                <a:solidFill>
                  <a:srgbClr val="009900"/>
                </a:solidFill>
                <a:latin typeface="SenBJS" pitchFamily="34" charset="0"/>
              </a:rPr>
              <a:t>Wissen um 11, 5.5.2020</a:t>
            </a:r>
          </a:p>
        </p:txBody>
      </p:sp>
      <p:pic>
        <p:nvPicPr>
          <p:cNvPr id="5" name="Video 4">
            <a:hlinkClick r:id="" action="ppaction://media"/>
            <a:extLst>
              <a:ext uri="{FF2B5EF4-FFF2-40B4-BE49-F238E27FC236}">
                <a16:creationId xmlns:a16="http://schemas.microsoft.com/office/drawing/2014/main" xmlns="" id="{059830E6-C1F0-4A57-AF94-60FDFA4738E1}"/>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94045">
        <p:fade/>
      </p:transition>
    </mc:Choice>
    <mc:Fallback xmlns="">
      <p:transition spd="med" advTm="94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5"/>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87"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88"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16389" name="Text Box 5"/>
          <p:cNvSpPr txBox="1">
            <a:spLocks noChangeArrowheads="1"/>
          </p:cNvSpPr>
          <p:nvPr/>
        </p:nvSpPr>
        <p:spPr bwMode="auto">
          <a:xfrm rot="16200000">
            <a:off x="-2687637" y="3076289"/>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16390" name="Rectangle 6"/>
          <p:cNvSpPr>
            <a:spLocks noChangeArrowheads="1"/>
          </p:cNvSpPr>
          <p:nvPr/>
        </p:nvSpPr>
        <p:spPr bwMode="auto">
          <a:xfrm>
            <a:off x="762000" y="609600"/>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16391"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2" name="Text Box 8"/>
          <p:cNvSpPr txBox="1">
            <a:spLocks noChangeArrowheads="1"/>
          </p:cNvSpPr>
          <p:nvPr/>
        </p:nvSpPr>
        <p:spPr bwMode="auto">
          <a:xfrm>
            <a:off x="1905000" y="6556375"/>
            <a:ext cx="4953000" cy="2444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000">
              <a:latin typeface="SenBJS" pitchFamily="34" charset="0"/>
            </a:endParaRPr>
          </a:p>
        </p:txBody>
      </p:sp>
      <p:sp>
        <p:nvSpPr>
          <p:cNvPr id="16393"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4"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5"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6"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7"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16399" name="Picture 15" descr="IMG_0415_1"/>
          <p:cNvPicPr>
            <a:picLocks noChangeAspect="1" noChangeArrowheads="1"/>
          </p:cNvPicPr>
          <p:nvPr/>
        </p:nvPicPr>
        <p:blipFill>
          <a:blip r:embed="rId4">
            <a:lum bright="66000" contrast="-66000"/>
            <a:extLst>
              <a:ext uri="{28A0092B-C50C-407E-A947-70E740481C1C}">
                <a14:useLocalDpi xmlns:a14="http://schemas.microsoft.com/office/drawing/2010/main" val="0"/>
              </a:ext>
            </a:extLst>
          </a:blip>
          <a:srcRect/>
          <a:stretch>
            <a:fillRect/>
          </a:stretch>
        </p:blipFill>
        <p:spPr bwMode="auto">
          <a:xfrm>
            <a:off x="976547" y="1557338"/>
            <a:ext cx="76327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595313"/>
            <a:ext cx="8112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Rectangle 17"/>
          <p:cNvSpPr>
            <a:spLocks noChangeArrowheads="1"/>
          </p:cNvSpPr>
          <p:nvPr/>
        </p:nvSpPr>
        <p:spPr bwMode="auto">
          <a:xfrm>
            <a:off x="961231" y="1557338"/>
            <a:ext cx="7648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b="1" dirty="0">
                <a:solidFill>
                  <a:schemeClr val="tx2"/>
                </a:solidFill>
                <a:latin typeface="Arial" charset="0"/>
              </a:rPr>
              <a:t>Statistik der Schüler*innen (2017/18: 7.277 = 2,3%) </a:t>
            </a:r>
          </a:p>
        </p:txBody>
      </p:sp>
      <p:sp>
        <p:nvSpPr>
          <p:cNvPr id="16402" name="Rectangle 18"/>
          <p:cNvSpPr>
            <a:spLocks noChangeArrowheads="1"/>
          </p:cNvSpPr>
          <p:nvPr/>
        </p:nvSpPr>
        <p:spPr bwMode="auto">
          <a:xfrm>
            <a:off x="1692275" y="2636838"/>
            <a:ext cx="6192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1400">
                <a:solidFill>
                  <a:schemeClr val="tx1"/>
                </a:solidFill>
                <a:latin typeface="Times New Roman" pitchFamily="18" charset="0"/>
              </a:defRPr>
            </a:lvl1pPr>
            <a:lvl2pPr marL="914400" indent="-457200">
              <a:defRPr sz="1400">
                <a:solidFill>
                  <a:schemeClr val="tx1"/>
                </a:solidFill>
                <a:latin typeface="Times New Roman" pitchFamily="18" charset="0"/>
              </a:defRPr>
            </a:lvl2pPr>
            <a:lvl3pPr marL="1371600" indent="-457200">
              <a:defRPr sz="1400">
                <a:solidFill>
                  <a:schemeClr val="tx1"/>
                </a:solidFill>
                <a:latin typeface="Times New Roman" pitchFamily="18" charset="0"/>
              </a:defRPr>
            </a:lvl3pPr>
            <a:lvl4pPr marL="1828800" indent="-457200">
              <a:defRPr sz="1400">
                <a:solidFill>
                  <a:schemeClr val="tx1"/>
                </a:solidFill>
                <a:latin typeface="Times New Roman" pitchFamily="18" charset="0"/>
              </a:defRPr>
            </a:lvl4pPr>
            <a:lvl5pPr marL="2286000" indent="-457200">
              <a:defRPr sz="1400">
                <a:solidFill>
                  <a:schemeClr val="tx1"/>
                </a:solidFill>
                <a:latin typeface="Times New Roman" pitchFamily="18" charset="0"/>
              </a:defRPr>
            </a:lvl5pPr>
            <a:lvl6pPr marL="2743200" indent="-457200" eaLnBrk="0" fontAlgn="base" hangingPunct="0">
              <a:spcBef>
                <a:spcPct val="0"/>
              </a:spcBef>
              <a:spcAft>
                <a:spcPct val="0"/>
              </a:spcAft>
              <a:defRPr sz="1400">
                <a:solidFill>
                  <a:schemeClr val="tx1"/>
                </a:solidFill>
                <a:latin typeface="Times New Roman" pitchFamily="18" charset="0"/>
              </a:defRPr>
            </a:lvl6pPr>
            <a:lvl7pPr marL="3200400" indent="-457200" eaLnBrk="0" fontAlgn="base" hangingPunct="0">
              <a:spcBef>
                <a:spcPct val="0"/>
              </a:spcBef>
              <a:spcAft>
                <a:spcPct val="0"/>
              </a:spcAft>
              <a:defRPr sz="1400">
                <a:solidFill>
                  <a:schemeClr val="tx1"/>
                </a:solidFill>
                <a:latin typeface="Times New Roman" pitchFamily="18" charset="0"/>
              </a:defRPr>
            </a:lvl7pPr>
            <a:lvl8pPr marL="3657600" indent="-457200" eaLnBrk="0" fontAlgn="base" hangingPunct="0">
              <a:spcBef>
                <a:spcPct val="0"/>
              </a:spcBef>
              <a:spcAft>
                <a:spcPct val="0"/>
              </a:spcAft>
              <a:defRPr sz="1400">
                <a:solidFill>
                  <a:schemeClr val="tx1"/>
                </a:solidFill>
                <a:latin typeface="Times New Roman" pitchFamily="18" charset="0"/>
              </a:defRPr>
            </a:lvl8pPr>
            <a:lvl9pPr marL="4114800" indent="-457200" eaLnBrk="0" fontAlgn="base" hangingPunct="0">
              <a:spcBef>
                <a:spcPct val="0"/>
              </a:spcBef>
              <a:spcAft>
                <a:spcPct val="0"/>
              </a:spcAft>
              <a:defRPr sz="1400">
                <a:solidFill>
                  <a:schemeClr val="tx1"/>
                </a:solidFill>
                <a:latin typeface="Times New Roman" pitchFamily="18" charset="0"/>
              </a:defRPr>
            </a:lvl9pPr>
          </a:lstStyle>
          <a:p>
            <a:pPr eaLnBrk="1" hangingPunct="1"/>
            <a:r>
              <a:rPr lang="de-DE" altLang="de-DE" sz="1800" b="1">
                <a:latin typeface="Arial" charset="0"/>
              </a:rPr>
              <a:t>      </a:t>
            </a:r>
          </a:p>
        </p:txBody>
      </p:sp>
      <p:pic>
        <p:nvPicPr>
          <p:cNvPr id="16403" name="Picture 4" descr="Diagramm-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177" y="1955223"/>
            <a:ext cx="7142248" cy="421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8351836" y="1788170"/>
            <a:ext cx="242738" cy="1590905"/>
          </a:xfrm>
          <a:prstGeom prst="rect">
            <a:avLst/>
          </a:prstGeom>
          <a:solidFill>
            <a:srgbClr val="F0951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p:nvSpPr>
        <p:spPr>
          <a:xfrm>
            <a:off x="8352542" y="3381372"/>
            <a:ext cx="242738" cy="2448272"/>
          </a:xfrm>
          <a:prstGeom prst="rect">
            <a:avLst/>
          </a:prstGeom>
          <a:solidFill>
            <a:srgbClr val="FFCC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8215794" y="5886987"/>
            <a:ext cx="514822" cy="276999"/>
          </a:xfrm>
          <a:prstGeom prst="rect">
            <a:avLst/>
          </a:prstGeom>
          <a:noFill/>
        </p:spPr>
        <p:txBody>
          <a:bodyPr wrap="square" rtlCol="0">
            <a:spAutoFit/>
          </a:bodyPr>
          <a:lstStyle/>
          <a:p>
            <a:r>
              <a:rPr lang="de-DE" sz="600" dirty="0">
                <a:latin typeface="Arial Rounded MT Bold" panose="020F0704030504030204" pitchFamily="34" charset="0"/>
              </a:rPr>
              <a:t>2017/18</a:t>
            </a:r>
          </a:p>
          <a:p>
            <a:endParaRPr lang="de-DE" sz="600" dirty="0"/>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Gestreifter Pfeil nach rechts 5"/>
          <p:cNvSpPr/>
          <p:nvPr/>
        </p:nvSpPr>
        <p:spPr>
          <a:xfrm>
            <a:off x="8032867" y="5663365"/>
            <a:ext cx="318969" cy="242316"/>
          </a:xfrm>
          <a:prstGeom prst="stripedRightArrow">
            <a:avLst/>
          </a:prstGeom>
          <a:solidFill>
            <a:srgbClr val="F095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Video 4">
            <a:hlinkClick r:id="" action="ppaction://media"/>
            <a:extLst>
              <a:ext uri="{FF2B5EF4-FFF2-40B4-BE49-F238E27FC236}">
                <a16:creationId xmlns:a16="http://schemas.microsoft.com/office/drawing/2014/main" xmlns="" id="{C7F687F0-7807-4D57-9AAD-3AC9D629DA5F}"/>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113979874"/>
      </p:ext>
    </p:extLst>
  </p:cSld>
  <p:clrMapOvr>
    <a:masterClrMapping/>
  </p:clrMapOvr>
  <mc:AlternateContent xmlns:mc="http://schemas.openxmlformats.org/markup-compatibility/2006" xmlns:p14="http://schemas.microsoft.com/office/powerpoint/2010/main">
    <mc:Choice Requires="p14">
      <p:transition spd="med" p14:dur="700" advTm="69029">
        <p:fade/>
      </p:transition>
    </mc:Choice>
    <mc:Fallback xmlns="">
      <p:transition spd="med" advTm="69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5"/>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71"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7172"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7173" name="Text Box 5"/>
          <p:cNvSpPr txBox="1">
            <a:spLocks noChangeArrowheads="1"/>
          </p:cNvSpPr>
          <p:nvPr/>
        </p:nvSpPr>
        <p:spPr bwMode="auto">
          <a:xfrm rot="-5400000">
            <a:off x="-2687637" y="3127086"/>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20.7.2019</a:t>
            </a:r>
          </a:p>
        </p:txBody>
      </p:sp>
      <p:sp>
        <p:nvSpPr>
          <p:cNvPr id="7174"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7175"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7177"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7178"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7179"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7180"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7181"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7183"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55650" y="1077914"/>
            <a:ext cx="838835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Rectangle 17"/>
          <p:cNvSpPr>
            <a:spLocks noChangeArrowheads="1"/>
          </p:cNvSpPr>
          <p:nvPr/>
        </p:nvSpPr>
        <p:spPr bwMode="auto">
          <a:xfrm>
            <a:off x="1403350" y="1268413"/>
            <a:ext cx="59039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800" b="1" dirty="0">
                <a:latin typeface="+mj-lt"/>
              </a:rPr>
              <a:t>Sprachliche Kompetenzen</a:t>
            </a:r>
          </a:p>
        </p:txBody>
      </p:sp>
      <p:sp>
        <p:nvSpPr>
          <p:cNvPr id="7186" name="Rectangle 18"/>
          <p:cNvSpPr>
            <a:spLocks noChangeArrowheads="1"/>
          </p:cNvSpPr>
          <p:nvPr/>
        </p:nvSpPr>
        <p:spPr bwMode="auto">
          <a:xfrm>
            <a:off x="971550" y="1628775"/>
            <a:ext cx="7056438"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1600"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lvl="4" eaLnBrk="1" hangingPunct="1">
              <a:spcBef>
                <a:spcPct val="0"/>
              </a:spcBef>
              <a:buFontTx/>
              <a:buNone/>
            </a:pPr>
            <a:endParaRPr lang="de-DE" altLang="de-DE" b="1" dirty="0">
              <a:solidFill>
                <a:schemeClr val="accent2"/>
              </a:solidFill>
            </a:endParaRPr>
          </a:p>
          <a:p>
            <a:pPr lvl="1" eaLnBrk="1" hangingPunct="1">
              <a:spcBef>
                <a:spcPct val="0"/>
              </a:spcBef>
              <a:buFontTx/>
              <a:buNone/>
            </a:pPr>
            <a:r>
              <a:rPr lang="de-DE" altLang="de-DE" sz="2400" b="1" dirty="0">
                <a:latin typeface="+mj-lt"/>
              </a:rPr>
              <a:t>Aufnahme:</a:t>
            </a:r>
          </a:p>
          <a:p>
            <a:pPr lvl="1" eaLnBrk="1" hangingPunct="1">
              <a:spcBef>
                <a:spcPct val="0"/>
              </a:spcBef>
              <a:buFontTx/>
              <a:buNone/>
            </a:pPr>
            <a:r>
              <a:rPr lang="de-DE" altLang="de-DE" sz="2000" b="1" dirty="0">
                <a:latin typeface="+mj-lt"/>
              </a:rPr>
              <a:t>	</a:t>
            </a:r>
            <a:r>
              <a:rPr lang="de-DE" altLang="de-DE" sz="2400" b="1" dirty="0" err="1">
                <a:latin typeface="+mj-lt"/>
              </a:rPr>
              <a:t>Sprachstandsermittlung</a:t>
            </a:r>
            <a:r>
              <a:rPr lang="de-DE" altLang="de-DE" sz="2400" b="1" dirty="0">
                <a:latin typeface="+mj-lt"/>
              </a:rPr>
              <a:t> zur Ermittlung der Erstsprache (L1 = „Muttersprache“, Herkunftssprache) und der „Partnersprache“ (L2 oder schwächere L1 bei bilingualen Kindern)</a:t>
            </a:r>
          </a:p>
          <a:p>
            <a:pPr lvl="1" eaLnBrk="1" hangingPunct="1">
              <a:spcBef>
                <a:spcPct val="0"/>
              </a:spcBef>
              <a:buFontTx/>
              <a:buNone/>
            </a:pPr>
            <a:endParaRPr lang="de-DE" altLang="de-DE" sz="2400" b="1" dirty="0">
              <a:latin typeface="+mj-lt"/>
            </a:endParaRPr>
          </a:p>
          <a:p>
            <a:pPr lvl="1" eaLnBrk="1" hangingPunct="1">
              <a:spcBef>
                <a:spcPct val="0"/>
              </a:spcBef>
              <a:buFontTx/>
              <a:buNone/>
            </a:pPr>
            <a:r>
              <a:rPr lang="de-DE" altLang="de-DE" sz="2400" b="1" dirty="0">
                <a:latin typeface="+mj-lt"/>
              </a:rPr>
              <a:t>Entwicklung der Sprachkompetenz:</a:t>
            </a:r>
          </a:p>
          <a:p>
            <a:pPr lvl="1" eaLnBrk="1" hangingPunct="1">
              <a:spcBef>
                <a:spcPct val="0"/>
              </a:spcBef>
              <a:buFontTx/>
              <a:buChar char="•"/>
            </a:pPr>
            <a:r>
              <a:rPr lang="de-DE" altLang="de-DE" sz="2400" b="1" dirty="0">
                <a:latin typeface="+mj-lt"/>
              </a:rPr>
              <a:t>beide Sprachen werden ab der 1. Jahrgangsstufe </a:t>
            </a:r>
            <a:r>
              <a:rPr lang="de-DE" altLang="de-DE" sz="2400" b="1" u="sng" dirty="0">
                <a:latin typeface="+mj-lt"/>
              </a:rPr>
              <a:t>gleichwertig</a:t>
            </a:r>
            <a:r>
              <a:rPr lang="de-DE" altLang="de-DE" sz="2400" b="1" dirty="0">
                <a:latin typeface="+mj-lt"/>
              </a:rPr>
              <a:t> vermittelt</a:t>
            </a:r>
          </a:p>
          <a:p>
            <a:pPr lvl="1" eaLnBrk="1" hangingPunct="1">
              <a:spcBef>
                <a:spcPct val="0"/>
              </a:spcBef>
              <a:buFontTx/>
              <a:buChar char="•"/>
            </a:pPr>
            <a:r>
              <a:rPr lang="de-DE" altLang="de-DE" sz="2400" b="1" dirty="0">
                <a:latin typeface="+mj-lt"/>
              </a:rPr>
              <a:t>Trennung im Sprachunterricht nach Erst- und Partnersprache</a:t>
            </a:r>
            <a:endParaRPr lang="de-DE" altLang="de-DE" sz="2000" b="1" dirty="0">
              <a:latin typeface="+mj-lt"/>
            </a:endParaRPr>
          </a:p>
        </p:txBody>
      </p:sp>
      <p:pic>
        <p:nvPicPr>
          <p:cNvPr id="19" name="Image 18"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526" y="0"/>
            <a:ext cx="868474" cy="1038341"/>
          </a:xfrm>
          <a:prstGeom prst="rect">
            <a:avLst/>
          </a:prstGeom>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510374AE-FB43-43E0-8B06-3F69BDC77DB3}"/>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99228">
        <p:fade/>
      </p:transition>
    </mc:Choice>
    <mc:Fallback xmlns="">
      <p:transition spd="med" advTm="992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5"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196"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8197" name="Text Box 5"/>
          <p:cNvSpPr txBox="1">
            <a:spLocks noChangeArrowheads="1"/>
          </p:cNvSpPr>
          <p:nvPr/>
        </p:nvSpPr>
        <p:spPr bwMode="auto">
          <a:xfrm rot="-5400000">
            <a:off x="-2687637" y="3111211"/>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8198"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8199"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8201"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2"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3"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4"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5"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8207"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55650" y="1077913"/>
            <a:ext cx="8388350" cy="541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Rectangle 17"/>
          <p:cNvSpPr>
            <a:spLocks noChangeArrowheads="1"/>
          </p:cNvSpPr>
          <p:nvPr/>
        </p:nvSpPr>
        <p:spPr bwMode="auto">
          <a:xfrm>
            <a:off x="1355726" y="1268760"/>
            <a:ext cx="59039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800" b="1" dirty="0">
                <a:latin typeface="+mj-lt"/>
              </a:rPr>
              <a:t>Sprachliche Kompetenzen</a:t>
            </a:r>
          </a:p>
          <a:p>
            <a:pPr eaLnBrk="1" hangingPunct="1">
              <a:spcBef>
                <a:spcPct val="0"/>
              </a:spcBef>
              <a:buFontTx/>
              <a:buNone/>
            </a:pPr>
            <a:endParaRPr lang="de-DE" altLang="de-DE" sz="2800" b="1" dirty="0">
              <a:latin typeface="SenBJS" panose="020B0600000000000000" pitchFamily="34" charset="0"/>
            </a:endParaRPr>
          </a:p>
        </p:txBody>
      </p:sp>
      <p:sp>
        <p:nvSpPr>
          <p:cNvPr id="8210" name="Rectangle 18"/>
          <p:cNvSpPr>
            <a:spLocks noChangeArrowheads="1"/>
          </p:cNvSpPr>
          <p:nvPr/>
        </p:nvSpPr>
        <p:spPr bwMode="auto">
          <a:xfrm>
            <a:off x="900113" y="1741835"/>
            <a:ext cx="770433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1600"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buFontTx/>
              <a:buChar char="•"/>
            </a:pPr>
            <a:r>
              <a:rPr lang="de-DE" altLang="de-DE" sz="2400" b="1" dirty="0">
                <a:latin typeface="+mj-lt"/>
              </a:rPr>
              <a:t>Schriftspracherwerb in der Partnersprache (L2) ab Jahrgangsstufe 2</a:t>
            </a:r>
          </a:p>
          <a:p>
            <a:pPr lvl="1" eaLnBrk="1" hangingPunct="1">
              <a:spcBef>
                <a:spcPct val="0"/>
              </a:spcBef>
              <a:buFontTx/>
              <a:buNone/>
            </a:pPr>
            <a:endParaRPr lang="de-DE" altLang="de-DE" sz="2400" b="1" dirty="0">
              <a:latin typeface="+mj-lt"/>
            </a:endParaRPr>
          </a:p>
          <a:p>
            <a:pPr lvl="1" eaLnBrk="1" hangingPunct="1">
              <a:spcBef>
                <a:spcPct val="0"/>
              </a:spcBef>
              <a:buFontTx/>
              <a:buChar char="•"/>
            </a:pPr>
            <a:r>
              <a:rPr lang="de-DE" altLang="de-DE" sz="2400" b="1" dirty="0">
                <a:latin typeface="+mj-lt"/>
              </a:rPr>
              <a:t>3. Sprache ab Jahrgangsstufe 5</a:t>
            </a:r>
          </a:p>
          <a:p>
            <a:pPr lvl="1" eaLnBrk="1" hangingPunct="1">
              <a:spcBef>
                <a:spcPct val="0"/>
              </a:spcBef>
              <a:buFontTx/>
              <a:buNone/>
            </a:pPr>
            <a:endParaRPr lang="de-DE" altLang="de-DE" sz="2400" b="1" dirty="0">
              <a:latin typeface="+mj-lt"/>
            </a:endParaRPr>
          </a:p>
          <a:p>
            <a:pPr lvl="1" eaLnBrk="1" hangingPunct="1">
              <a:spcBef>
                <a:spcPct val="0"/>
              </a:spcBef>
              <a:buFontTx/>
              <a:buChar char="•"/>
            </a:pPr>
            <a:r>
              <a:rPr lang="de-DE" altLang="de-DE" sz="2400" b="1" dirty="0">
                <a:latin typeface="+mj-lt"/>
              </a:rPr>
              <a:t>Unterricht auf muttersprachlichem Niveau in beiden Sprachen ab Jahrgangsstufe 9 (GER B2 als Anforderungsniveau)</a:t>
            </a:r>
          </a:p>
          <a:p>
            <a:pPr lvl="1" eaLnBrk="1" hangingPunct="1">
              <a:spcBef>
                <a:spcPct val="0"/>
              </a:spcBef>
              <a:buFontTx/>
              <a:buChar char="•"/>
            </a:pPr>
            <a:endParaRPr lang="de-DE" altLang="de-DE" sz="2400" b="1" dirty="0">
              <a:latin typeface="+mj-lt"/>
            </a:endParaRPr>
          </a:p>
          <a:p>
            <a:pPr lvl="1" eaLnBrk="1" hangingPunct="1">
              <a:spcBef>
                <a:spcPct val="0"/>
              </a:spcBef>
              <a:buFontTx/>
              <a:buChar char="•"/>
            </a:pPr>
            <a:r>
              <a:rPr lang="de-DE" altLang="de-DE" sz="2400" b="1" dirty="0">
                <a:latin typeface="+mj-lt"/>
              </a:rPr>
              <a:t>NEU: Eigene Rahmenpläne für Muttersprache 1-10, Partnersprache 1-8</a:t>
            </a:r>
            <a:endParaRPr lang="de-DE" altLang="de-DE" sz="2000" b="1" dirty="0">
              <a:latin typeface="+mj-lt"/>
            </a:endParaRPr>
          </a:p>
        </p:txBody>
      </p:sp>
      <p:pic>
        <p:nvPicPr>
          <p:cNvPr id="19" name="Image 18"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2427" y="-1"/>
            <a:ext cx="901573" cy="1077913"/>
          </a:xfrm>
          <a:prstGeom prst="rect">
            <a:avLst/>
          </a:prstGeom>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B1C7A8E3-6C5F-47A6-9214-58E23B7E1BAF}"/>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81267">
        <p:fade/>
      </p:transition>
    </mc:Choice>
    <mc:Fallback xmlns="">
      <p:transition spd="med" advTm="812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19"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9220"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9221" name="Text Box 5"/>
          <p:cNvSpPr txBox="1">
            <a:spLocks noChangeArrowheads="1"/>
          </p:cNvSpPr>
          <p:nvPr/>
        </p:nvSpPr>
        <p:spPr bwMode="auto">
          <a:xfrm rot="-5400000">
            <a:off x="-2687637" y="3079462"/>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9222"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9223"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9225"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9226"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9227"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9228"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9229"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9230" name="Picture 14" descr="senbjw_quer_medium_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6492875"/>
            <a:ext cx="2152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5" descr="IMG_0415_1"/>
          <p:cNvPicPr>
            <a:picLocks noChangeAspect="1" noChangeArrowheads="1"/>
          </p:cNvPicPr>
          <p:nvPr/>
        </p:nvPicPr>
        <p:blipFill>
          <a:blip r:embed="rId6">
            <a:lum bright="66000" contrast="-66000"/>
            <a:extLst>
              <a:ext uri="{28A0092B-C50C-407E-A947-70E740481C1C}">
                <a14:useLocalDpi xmlns:a14="http://schemas.microsoft.com/office/drawing/2010/main" val="0"/>
              </a:ext>
            </a:extLst>
          </a:blip>
          <a:srcRect/>
          <a:stretch>
            <a:fillRect/>
          </a:stretch>
        </p:blipFill>
        <p:spPr bwMode="auto">
          <a:xfrm>
            <a:off x="772320" y="1077913"/>
            <a:ext cx="8371680" cy="541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Rectangle 17"/>
          <p:cNvSpPr>
            <a:spLocks noChangeArrowheads="1"/>
          </p:cNvSpPr>
          <p:nvPr/>
        </p:nvSpPr>
        <p:spPr bwMode="auto">
          <a:xfrm>
            <a:off x="1187451" y="1125539"/>
            <a:ext cx="6408886" cy="541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800" b="1" dirty="0"/>
              <a:t>Curriculum Mutter-/Partnersprache</a:t>
            </a:r>
          </a:p>
          <a:p>
            <a:pPr eaLnBrk="1" hangingPunct="1">
              <a:spcBef>
                <a:spcPct val="0"/>
              </a:spcBef>
              <a:buFontTx/>
              <a:buNone/>
            </a:pPr>
            <a:endParaRPr lang="de-DE" altLang="de-DE" sz="2000" b="1" dirty="0"/>
          </a:p>
          <a:p>
            <a:pPr eaLnBrk="1" hangingPunct="1">
              <a:spcBef>
                <a:spcPct val="0"/>
              </a:spcBef>
              <a:buFontTx/>
              <a:buNone/>
            </a:pPr>
            <a:r>
              <a:rPr lang="de-DE" altLang="de-DE" sz="2000" b="1" dirty="0"/>
              <a:t>Seit 2018/19 neue Berliner Rahmenlehrpläne</a:t>
            </a:r>
          </a:p>
          <a:p>
            <a:pPr eaLnBrk="1" hangingPunct="1">
              <a:spcBef>
                <a:spcPct val="0"/>
              </a:spcBef>
              <a:buFontTx/>
              <a:buNone/>
            </a:pPr>
            <a:r>
              <a:rPr lang="de-DE" altLang="de-DE" sz="2000" b="1" dirty="0"/>
              <a:t>für die 9 nichtdeutschen Erstsprachen und die</a:t>
            </a:r>
          </a:p>
          <a:p>
            <a:pPr eaLnBrk="1" hangingPunct="1">
              <a:spcBef>
                <a:spcPct val="0"/>
              </a:spcBef>
              <a:buFontTx/>
              <a:buNone/>
            </a:pPr>
            <a:r>
              <a:rPr lang="de-DE" altLang="de-DE" sz="2000" b="1" dirty="0"/>
              <a:t>10 Partnersprachen</a:t>
            </a:r>
          </a:p>
          <a:p>
            <a:pPr eaLnBrk="1" hangingPunct="1">
              <a:spcBef>
                <a:spcPct val="0"/>
              </a:spcBef>
              <a:buFontTx/>
              <a:buNone/>
            </a:pPr>
            <a:endParaRPr lang="de-DE" altLang="de-DE" sz="2000" b="1" dirty="0"/>
          </a:p>
          <a:p>
            <a:pPr marL="342900" indent="-342900" eaLnBrk="1" hangingPunct="1">
              <a:spcBef>
                <a:spcPct val="0"/>
              </a:spcBef>
            </a:pPr>
            <a:r>
              <a:rPr lang="de-DE" altLang="de-DE" sz="2000" b="1" dirty="0"/>
              <a:t>RLP Muttersprache 1-10</a:t>
            </a:r>
          </a:p>
          <a:p>
            <a:pPr marL="342900" indent="-342900" eaLnBrk="1" hangingPunct="1">
              <a:spcBef>
                <a:spcPct val="0"/>
              </a:spcBef>
            </a:pPr>
            <a:r>
              <a:rPr lang="de-DE" altLang="de-DE" sz="2000" b="1" dirty="0"/>
              <a:t>RLP Partnersprache 1-8</a:t>
            </a:r>
          </a:p>
          <a:p>
            <a:pPr marL="342900" indent="-342900" eaLnBrk="1" hangingPunct="1">
              <a:spcBef>
                <a:spcPct val="0"/>
              </a:spcBef>
            </a:pPr>
            <a:endParaRPr lang="de-DE" altLang="de-DE" sz="2000" b="1" dirty="0"/>
          </a:p>
          <a:p>
            <a:pPr marL="342900" indent="-342900" eaLnBrk="1" hangingPunct="1">
              <a:spcBef>
                <a:spcPct val="0"/>
              </a:spcBef>
            </a:pPr>
            <a:r>
              <a:rPr lang="de-DE" altLang="de-DE" sz="2000" b="1" dirty="0">
                <a:sym typeface="Wingdings" pitchFamily="2" charset="2"/>
              </a:rPr>
              <a:t>ergänzende schulinterne Unterrichtspläne (</a:t>
            </a:r>
            <a:r>
              <a:rPr lang="de-DE" altLang="de-DE" sz="2000" b="1" dirty="0" err="1">
                <a:sym typeface="Wingdings" pitchFamily="2" charset="2"/>
              </a:rPr>
              <a:t>SchiC</a:t>
            </a:r>
            <a:r>
              <a:rPr lang="de-DE" altLang="de-DE" sz="2000" b="1" dirty="0">
                <a:sym typeface="Wingdings" pitchFamily="2" charset="2"/>
              </a:rPr>
              <a:t>)</a:t>
            </a:r>
          </a:p>
          <a:p>
            <a:pPr eaLnBrk="1" hangingPunct="1">
              <a:spcBef>
                <a:spcPct val="0"/>
              </a:spcBef>
              <a:buNone/>
            </a:pPr>
            <a:r>
              <a:rPr lang="de-DE" altLang="de-DE" sz="2000" b="1" dirty="0"/>
              <a:t> </a:t>
            </a:r>
          </a:p>
          <a:p>
            <a:pPr marL="342900" indent="-342900" eaLnBrk="1" hangingPunct="1">
              <a:spcBef>
                <a:spcPct val="0"/>
              </a:spcBef>
            </a:pPr>
            <a:r>
              <a:rPr lang="de-DE" altLang="de-DE" sz="2000" b="1" dirty="0"/>
              <a:t>Einbeziehung der nationalen Curricula der    Partnerländer</a:t>
            </a:r>
          </a:p>
          <a:p>
            <a:pPr marL="342900" indent="-342900" eaLnBrk="1" hangingPunct="1">
              <a:spcBef>
                <a:spcPct val="0"/>
              </a:spcBef>
            </a:pPr>
            <a:endParaRPr lang="de-DE" altLang="de-DE" sz="2000" b="1" dirty="0"/>
          </a:p>
          <a:p>
            <a:pPr marL="342900" indent="-342900" eaLnBrk="1" hangingPunct="1">
              <a:spcBef>
                <a:spcPct val="0"/>
              </a:spcBef>
            </a:pPr>
            <a:r>
              <a:rPr lang="de-DE" altLang="de-DE" sz="2000" b="1" dirty="0">
                <a:sym typeface="Wingdings" pitchFamily="2" charset="2"/>
              </a:rPr>
              <a:t>Unterrichtsmaterial aus den Partnerländern</a:t>
            </a:r>
          </a:p>
          <a:p>
            <a:pPr eaLnBrk="1" hangingPunct="1">
              <a:spcBef>
                <a:spcPct val="0"/>
              </a:spcBef>
              <a:buFontTx/>
              <a:buNone/>
            </a:pPr>
            <a:endParaRPr lang="de-DE" altLang="de-DE" sz="1800" b="1" dirty="0"/>
          </a:p>
        </p:txBody>
      </p:sp>
      <p:pic>
        <p:nvPicPr>
          <p:cNvPr id="18" name="Image 17" descr="SESB_Logo_cmyk.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5922" y="0"/>
            <a:ext cx="868078" cy="1037867"/>
          </a:xfrm>
          <a:prstGeom prst="rect">
            <a:avLst/>
          </a:prstGeom>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01386" y="2003697"/>
            <a:ext cx="195052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ideo 1">
            <a:hlinkClick r:id="" action="ppaction://media"/>
            <a:extLst>
              <a:ext uri="{FF2B5EF4-FFF2-40B4-BE49-F238E27FC236}">
                <a16:creationId xmlns:a16="http://schemas.microsoft.com/office/drawing/2014/main" xmlns="" id="{BE3ED17F-5AC9-4BBC-A632-F859DDE3C57D}"/>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9"/>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30214">
        <p:fade/>
      </p:transition>
    </mc:Choice>
    <mc:Fallback xmlns="">
      <p:transition spd="med" advTm="130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5"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8196"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8197" name="Text Box 5"/>
          <p:cNvSpPr txBox="1">
            <a:spLocks noChangeArrowheads="1"/>
          </p:cNvSpPr>
          <p:nvPr/>
        </p:nvSpPr>
        <p:spPr bwMode="auto">
          <a:xfrm rot="16200000">
            <a:off x="-2687637" y="2983122"/>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8198" name="Rectangle 6"/>
          <p:cNvSpPr>
            <a:spLocks noChangeArrowheads="1"/>
          </p:cNvSpPr>
          <p:nvPr/>
        </p:nvSpPr>
        <p:spPr bwMode="auto">
          <a:xfrm>
            <a:off x="762000" y="609600"/>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8199"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8200" name="Text Box 8"/>
          <p:cNvSpPr txBox="1">
            <a:spLocks noChangeArrowheads="1"/>
          </p:cNvSpPr>
          <p:nvPr/>
        </p:nvSpPr>
        <p:spPr bwMode="auto">
          <a:xfrm>
            <a:off x="1905000" y="6556375"/>
            <a:ext cx="4953000" cy="2444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000">
              <a:latin typeface="SenBJS" pitchFamily="34" charset="0"/>
            </a:endParaRPr>
          </a:p>
        </p:txBody>
      </p:sp>
      <p:sp>
        <p:nvSpPr>
          <p:cNvPr id="8201"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8202"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8203"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8204"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8205"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8207" name="Picture 15" descr="IMG_0415_1"/>
          <p:cNvPicPr>
            <a:picLocks noChangeAspect="1" noChangeArrowheads="1"/>
          </p:cNvPicPr>
          <p:nvPr/>
        </p:nvPicPr>
        <p:blipFill>
          <a:blip r:embed="rId4">
            <a:lum bright="66000" contrast="-66000"/>
            <a:extLst>
              <a:ext uri="{28A0092B-C50C-407E-A947-70E740481C1C}">
                <a14:useLocalDpi xmlns:a14="http://schemas.microsoft.com/office/drawing/2010/main" val="0"/>
              </a:ext>
            </a:extLst>
          </a:blip>
          <a:srcRect/>
          <a:stretch>
            <a:fillRect/>
          </a:stretch>
        </p:blipFill>
        <p:spPr bwMode="auto">
          <a:xfrm>
            <a:off x="753922" y="1078507"/>
            <a:ext cx="8424594" cy="524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6"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2788" y="0"/>
            <a:ext cx="8112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Rectangle 17"/>
          <p:cNvSpPr>
            <a:spLocks noChangeArrowheads="1"/>
          </p:cNvSpPr>
          <p:nvPr/>
        </p:nvSpPr>
        <p:spPr bwMode="auto">
          <a:xfrm>
            <a:off x="972344" y="1196752"/>
            <a:ext cx="698393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800" b="1" dirty="0">
                <a:solidFill>
                  <a:schemeClr val="tx2"/>
                </a:solidFill>
                <a:latin typeface="+mj-lt"/>
              </a:rPr>
              <a:t>Curricula der Sachfächer</a:t>
            </a:r>
            <a:endParaRPr lang="de-DE" altLang="de-DE" sz="2800" b="1" dirty="0">
              <a:latin typeface="+mj-lt"/>
            </a:endParaRPr>
          </a:p>
        </p:txBody>
      </p:sp>
      <p:sp>
        <p:nvSpPr>
          <p:cNvPr id="8210" name="Rectangle 18"/>
          <p:cNvSpPr>
            <a:spLocks noChangeArrowheads="1"/>
          </p:cNvSpPr>
          <p:nvPr/>
        </p:nvSpPr>
        <p:spPr bwMode="auto">
          <a:xfrm>
            <a:off x="972344" y="1706861"/>
            <a:ext cx="763190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1400">
                <a:solidFill>
                  <a:schemeClr val="tx1"/>
                </a:solidFill>
                <a:latin typeface="Times New Roman" pitchFamily="18" charset="0"/>
              </a:defRPr>
            </a:lvl1pPr>
            <a:lvl2pPr marL="914400" indent="-457200">
              <a:defRPr sz="1400">
                <a:solidFill>
                  <a:schemeClr val="tx1"/>
                </a:solidFill>
                <a:latin typeface="Times New Roman" pitchFamily="18" charset="0"/>
              </a:defRPr>
            </a:lvl2pPr>
            <a:lvl3pPr marL="1371600" indent="-457200">
              <a:defRPr sz="1400">
                <a:solidFill>
                  <a:schemeClr val="tx1"/>
                </a:solidFill>
                <a:latin typeface="Times New Roman" pitchFamily="18" charset="0"/>
              </a:defRPr>
            </a:lvl3pPr>
            <a:lvl4pPr marL="1828800" indent="-457200">
              <a:defRPr sz="1400">
                <a:solidFill>
                  <a:schemeClr val="tx1"/>
                </a:solidFill>
                <a:latin typeface="Times New Roman" pitchFamily="18" charset="0"/>
              </a:defRPr>
            </a:lvl4pPr>
            <a:lvl5pPr marL="2286000" indent="-457200">
              <a:defRPr sz="1400">
                <a:solidFill>
                  <a:schemeClr val="tx1"/>
                </a:solidFill>
                <a:latin typeface="Times New Roman" pitchFamily="18" charset="0"/>
              </a:defRPr>
            </a:lvl5pPr>
            <a:lvl6pPr marL="2743200" indent="-457200" eaLnBrk="0" fontAlgn="base" hangingPunct="0">
              <a:spcBef>
                <a:spcPct val="0"/>
              </a:spcBef>
              <a:spcAft>
                <a:spcPct val="0"/>
              </a:spcAft>
              <a:defRPr sz="1400">
                <a:solidFill>
                  <a:schemeClr val="tx1"/>
                </a:solidFill>
                <a:latin typeface="Times New Roman" pitchFamily="18" charset="0"/>
              </a:defRPr>
            </a:lvl6pPr>
            <a:lvl7pPr marL="3200400" indent="-457200" eaLnBrk="0" fontAlgn="base" hangingPunct="0">
              <a:spcBef>
                <a:spcPct val="0"/>
              </a:spcBef>
              <a:spcAft>
                <a:spcPct val="0"/>
              </a:spcAft>
              <a:defRPr sz="1400">
                <a:solidFill>
                  <a:schemeClr val="tx1"/>
                </a:solidFill>
                <a:latin typeface="Times New Roman" pitchFamily="18" charset="0"/>
              </a:defRPr>
            </a:lvl7pPr>
            <a:lvl8pPr marL="3657600" indent="-457200" eaLnBrk="0" fontAlgn="base" hangingPunct="0">
              <a:spcBef>
                <a:spcPct val="0"/>
              </a:spcBef>
              <a:spcAft>
                <a:spcPct val="0"/>
              </a:spcAft>
              <a:defRPr sz="1400">
                <a:solidFill>
                  <a:schemeClr val="tx1"/>
                </a:solidFill>
                <a:latin typeface="Times New Roman" pitchFamily="18" charset="0"/>
              </a:defRPr>
            </a:lvl8pPr>
            <a:lvl9pPr marL="4114800" indent="-457200" eaLnBrk="0" fontAlgn="base" hangingPunct="0">
              <a:spcBef>
                <a:spcPct val="0"/>
              </a:spcBef>
              <a:spcAft>
                <a:spcPct val="0"/>
              </a:spcAft>
              <a:defRPr sz="1400">
                <a:solidFill>
                  <a:schemeClr val="tx1"/>
                </a:solidFill>
                <a:latin typeface="Times New Roman" pitchFamily="18" charset="0"/>
              </a:defRPr>
            </a:lvl9pPr>
          </a:lstStyle>
          <a:p>
            <a:pPr indent="0" eaLnBrk="1" hangingPunct="1"/>
            <a:r>
              <a:rPr lang="de-DE" altLang="de-DE" sz="2000" b="1" dirty="0">
                <a:solidFill>
                  <a:schemeClr val="tx2"/>
                </a:solidFill>
                <a:latin typeface="+mj-lt"/>
              </a:rPr>
              <a:t>…stehen in Übereinstimmung mit den Rahmenlehrplänen des Landes Berlin, mit einigen Besonderheiten</a:t>
            </a:r>
            <a:r>
              <a:rPr lang="en-US" altLang="de-DE" sz="2000" b="1" dirty="0">
                <a:solidFill>
                  <a:schemeClr val="tx2"/>
                </a:solidFill>
                <a:latin typeface="+mj-lt"/>
              </a:rPr>
              <a:t>:</a:t>
            </a:r>
          </a:p>
          <a:p>
            <a:pPr eaLnBrk="1" hangingPunct="1">
              <a:buFontTx/>
              <a:buChar char="•"/>
            </a:pPr>
            <a:endParaRPr lang="en-US" altLang="de-DE" sz="2400" b="1" dirty="0">
              <a:solidFill>
                <a:schemeClr val="tx2"/>
              </a:solidFill>
              <a:latin typeface="+mj-lt"/>
            </a:endParaRPr>
          </a:p>
          <a:p>
            <a:pPr marL="342900" indent="-342900" eaLnBrk="1" hangingPunct="1">
              <a:buFont typeface="Arial" panose="020B0604020202020204" pitchFamily="34" charset="0"/>
              <a:buChar char="•"/>
            </a:pPr>
            <a:r>
              <a:rPr lang="en-US" altLang="de-DE" sz="2300" b="1" dirty="0" err="1">
                <a:solidFill>
                  <a:schemeClr val="tx2"/>
                </a:solidFill>
                <a:latin typeface="+mj-lt"/>
                <a:sym typeface="Wingdings" pitchFamily="2" charset="2"/>
              </a:rPr>
              <a:t>Schulinterne</a:t>
            </a:r>
            <a:r>
              <a:rPr lang="en-US" altLang="de-DE" sz="2300" b="1" dirty="0">
                <a:solidFill>
                  <a:schemeClr val="tx2"/>
                </a:solidFill>
                <a:latin typeface="+mj-lt"/>
                <a:sym typeface="Wingdings" pitchFamily="2" charset="2"/>
              </a:rPr>
              <a:t>, </a:t>
            </a:r>
            <a:r>
              <a:rPr lang="en-US" altLang="de-DE" sz="2300" b="1" dirty="0" err="1">
                <a:solidFill>
                  <a:schemeClr val="tx2"/>
                </a:solidFill>
                <a:latin typeface="+mj-lt"/>
                <a:sym typeface="Wingdings" pitchFamily="2" charset="2"/>
              </a:rPr>
              <a:t>spezifisch</a:t>
            </a:r>
            <a:r>
              <a:rPr lang="en-US" altLang="de-DE" sz="2300" b="1" dirty="0">
                <a:solidFill>
                  <a:schemeClr val="tx2"/>
                </a:solidFill>
                <a:latin typeface="+mj-lt"/>
                <a:sym typeface="Wingdings" pitchFamily="2" charset="2"/>
              </a:rPr>
              <a:t> </a:t>
            </a:r>
            <a:r>
              <a:rPr lang="en-US" altLang="de-DE" sz="2300" b="1" dirty="0" err="1">
                <a:solidFill>
                  <a:schemeClr val="tx2"/>
                </a:solidFill>
                <a:latin typeface="+mj-lt"/>
                <a:sym typeface="Wingdings" pitchFamily="2" charset="2"/>
              </a:rPr>
              <a:t>ergänzte</a:t>
            </a:r>
            <a:r>
              <a:rPr lang="en-US" altLang="de-DE" sz="2300" b="1" dirty="0">
                <a:solidFill>
                  <a:schemeClr val="tx2"/>
                </a:solidFill>
                <a:latin typeface="+mj-lt"/>
                <a:sym typeface="Wingdings" pitchFamily="2" charset="2"/>
              </a:rPr>
              <a:t> Curricula </a:t>
            </a:r>
            <a:r>
              <a:rPr lang="en-US" altLang="de-DE" sz="2300" b="1" dirty="0" err="1">
                <a:solidFill>
                  <a:schemeClr val="tx2"/>
                </a:solidFill>
                <a:latin typeface="+mj-lt"/>
                <a:sym typeface="Wingdings" pitchFamily="2" charset="2"/>
              </a:rPr>
              <a:t>für</a:t>
            </a:r>
            <a:r>
              <a:rPr lang="en-US" altLang="de-DE" sz="2300" b="1" dirty="0">
                <a:solidFill>
                  <a:schemeClr val="tx2"/>
                </a:solidFill>
                <a:latin typeface="+mj-lt"/>
                <a:sym typeface="Wingdings" pitchFamily="2" charset="2"/>
              </a:rPr>
              <a:t> </a:t>
            </a:r>
            <a:r>
              <a:rPr lang="en-US" altLang="de-DE" sz="2300" b="1" dirty="0" err="1">
                <a:solidFill>
                  <a:schemeClr val="tx2"/>
                </a:solidFill>
                <a:latin typeface="+mj-lt"/>
                <a:sym typeface="Wingdings" pitchFamily="2" charset="2"/>
              </a:rPr>
              <a:t>alle</a:t>
            </a:r>
            <a:r>
              <a:rPr lang="en-US" altLang="de-DE" sz="2300" b="1" dirty="0">
                <a:solidFill>
                  <a:schemeClr val="tx2"/>
                </a:solidFill>
                <a:latin typeface="+mj-lt"/>
                <a:sym typeface="Wingdings" pitchFamily="2" charset="2"/>
              </a:rPr>
              <a:t> in den SESB- </a:t>
            </a:r>
            <a:r>
              <a:rPr lang="en-US" altLang="de-DE" sz="2300" b="1" dirty="0" err="1">
                <a:solidFill>
                  <a:schemeClr val="tx2"/>
                </a:solidFill>
                <a:latin typeface="+mj-lt"/>
                <a:sym typeface="Wingdings" pitchFamily="2" charset="2"/>
              </a:rPr>
              <a:t>Partnersprachen</a:t>
            </a:r>
            <a:r>
              <a:rPr lang="en-US" altLang="de-DE" sz="2300" b="1" dirty="0">
                <a:solidFill>
                  <a:schemeClr val="tx2"/>
                </a:solidFill>
                <a:latin typeface="+mj-lt"/>
                <a:sym typeface="Wingdings" pitchFamily="2" charset="2"/>
              </a:rPr>
              <a:t> </a:t>
            </a:r>
            <a:r>
              <a:rPr lang="en-US" altLang="de-DE" sz="2300" b="1" dirty="0" err="1">
                <a:solidFill>
                  <a:schemeClr val="tx2"/>
                </a:solidFill>
                <a:latin typeface="+mj-lt"/>
                <a:sym typeface="Wingdings" pitchFamily="2" charset="2"/>
              </a:rPr>
              <a:t>unterrichteten</a:t>
            </a:r>
            <a:r>
              <a:rPr lang="en-US" altLang="de-DE" sz="2300" b="1" dirty="0">
                <a:solidFill>
                  <a:schemeClr val="tx2"/>
                </a:solidFill>
                <a:latin typeface="+mj-lt"/>
                <a:sym typeface="Wingdings" pitchFamily="2" charset="2"/>
              </a:rPr>
              <a:t> </a:t>
            </a:r>
            <a:r>
              <a:rPr lang="en-US" altLang="de-DE" sz="2300" b="1" dirty="0" err="1">
                <a:solidFill>
                  <a:schemeClr val="tx2"/>
                </a:solidFill>
                <a:latin typeface="+mj-lt"/>
                <a:sym typeface="Wingdings" pitchFamily="2" charset="2"/>
              </a:rPr>
              <a:t>Fächer</a:t>
            </a:r>
            <a:r>
              <a:rPr lang="en-US" altLang="de-DE" sz="2300" b="1" dirty="0">
                <a:solidFill>
                  <a:schemeClr val="tx2"/>
                </a:solidFill>
                <a:latin typeface="+mj-lt"/>
                <a:sym typeface="Wingdings" pitchFamily="2" charset="2"/>
              </a:rPr>
              <a:t> (</a:t>
            </a:r>
            <a:r>
              <a:rPr lang="en-US" altLang="de-DE" sz="2300" b="1" dirty="0" err="1">
                <a:solidFill>
                  <a:schemeClr val="tx2"/>
                </a:solidFill>
                <a:latin typeface="+mj-lt"/>
                <a:sym typeface="Wingdings" pitchFamily="2" charset="2"/>
              </a:rPr>
              <a:t>SchiC</a:t>
            </a:r>
            <a:r>
              <a:rPr lang="en-US" altLang="de-DE" sz="2300" b="1" dirty="0">
                <a:solidFill>
                  <a:schemeClr val="tx2"/>
                </a:solidFill>
                <a:latin typeface="+mj-lt"/>
                <a:sym typeface="Wingdings" pitchFamily="2" charset="2"/>
              </a:rPr>
              <a:t>)</a:t>
            </a:r>
            <a:endParaRPr lang="en-US" altLang="de-DE" sz="2300" b="1" dirty="0">
              <a:solidFill>
                <a:schemeClr val="tx2"/>
              </a:solidFill>
              <a:latin typeface="+mj-lt"/>
            </a:endParaRPr>
          </a:p>
          <a:p>
            <a:pPr marL="342900" indent="-342900" eaLnBrk="1" hangingPunct="1">
              <a:buFont typeface="Arial" panose="020B0604020202020204" pitchFamily="34" charset="0"/>
              <a:buChar char="•"/>
            </a:pPr>
            <a:r>
              <a:rPr lang="en-US" altLang="de-DE" sz="2300" b="1" dirty="0">
                <a:solidFill>
                  <a:schemeClr val="tx2"/>
                </a:solidFill>
                <a:latin typeface="+mj-lt"/>
              </a:rPr>
              <a:t>(</a:t>
            </a:r>
            <a:r>
              <a:rPr lang="en-US" altLang="de-DE" sz="2300" b="1" dirty="0" err="1">
                <a:solidFill>
                  <a:schemeClr val="tx2"/>
                </a:solidFill>
                <a:latin typeface="+mj-lt"/>
              </a:rPr>
              <a:t>kritischer</a:t>
            </a:r>
            <a:r>
              <a:rPr lang="en-US" altLang="de-DE" sz="2300" b="1" dirty="0">
                <a:solidFill>
                  <a:schemeClr val="tx2"/>
                </a:solidFill>
                <a:latin typeface="+mj-lt"/>
              </a:rPr>
              <a:t>) </a:t>
            </a:r>
            <a:r>
              <a:rPr lang="en-US" altLang="de-DE" sz="2300" b="1" dirty="0" err="1">
                <a:solidFill>
                  <a:schemeClr val="tx2"/>
                </a:solidFill>
                <a:latin typeface="+mj-lt"/>
              </a:rPr>
              <a:t>Bezug</a:t>
            </a:r>
            <a:r>
              <a:rPr lang="en-US" altLang="de-DE" sz="2300" b="1" dirty="0">
                <a:solidFill>
                  <a:schemeClr val="tx2"/>
                </a:solidFill>
                <a:latin typeface="+mj-lt"/>
              </a:rPr>
              <a:t> auf die </a:t>
            </a:r>
            <a:r>
              <a:rPr lang="en-US" altLang="de-DE" sz="2300" b="1" dirty="0" err="1">
                <a:solidFill>
                  <a:schemeClr val="tx2"/>
                </a:solidFill>
                <a:latin typeface="+mj-lt"/>
              </a:rPr>
              <a:t>nationalen</a:t>
            </a:r>
            <a:r>
              <a:rPr lang="en-US" altLang="de-DE" sz="2300" b="1" dirty="0">
                <a:solidFill>
                  <a:schemeClr val="tx2"/>
                </a:solidFill>
                <a:latin typeface="+mj-lt"/>
              </a:rPr>
              <a:t> Curricula der </a:t>
            </a:r>
            <a:r>
              <a:rPr lang="en-US" altLang="de-DE" sz="2300" b="1" dirty="0" err="1">
                <a:solidFill>
                  <a:schemeClr val="tx2"/>
                </a:solidFill>
                <a:latin typeface="+mj-lt"/>
              </a:rPr>
              <a:t>Partnerländer</a:t>
            </a:r>
            <a:r>
              <a:rPr lang="en-US" altLang="de-DE" sz="2300" b="1" dirty="0">
                <a:solidFill>
                  <a:schemeClr val="tx2"/>
                </a:solidFill>
                <a:latin typeface="+mj-lt"/>
              </a:rPr>
              <a:t> </a:t>
            </a:r>
          </a:p>
          <a:p>
            <a:pPr marL="342900" indent="-342900" eaLnBrk="1" hangingPunct="1">
              <a:buFont typeface="Arial" panose="020B0604020202020204" pitchFamily="34" charset="0"/>
              <a:buChar char="•"/>
            </a:pPr>
            <a:r>
              <a:rPr lang="en-US" altLang="de-DE" sz="2300" b="1" dirty="0" err="1">
                <a:solidFill>
                  <a:schemeClr val="tx2"/>
                </a:solidFill>
                <a:latin typeface="+mj-lt"/>
                <a:sym typeface="Wingdings" pitchFamily="2" charset="2"/>
              </a:rPr>
              <a:t>Verwendung</a:t>
            </a:r>
            <a:r>
              <a:rPr lang="en-US" altLang="de-DE" sz="2300" b="1" dirty="0">
                <a:solidFill>
                  <a:schemeClr val="tx2"/>
                </a:solidFill>
                <a:latin typeface="+mj-lt"/>
                <a:sym typeface="Wingdings" pitchFamily="2" charset="2"/>
              </a:rPr>
              <a:t> von </a:t>
            </a:r>
            <a:r>
              <a:rPr lang="en-US" altLang="de-DE" sz="2300" b="1" dirty="0" err="1">
                <a:solidFill>
                  <a:schemeClr val="tx2"/>
                </a:solidFill>
                <a:latin typeface="+mj-lt"/>
                <a:sym typeface="Wingdings" pitchFamily="2" charset="2"/>
              </a:rPr>
              <a:t>Unterrichtsmaterial</a:t>
            </a:r>
            <a:r>
              <a:rPr lang="en-US" altLang="de-DE" sz="2300" b="1" dirty="0">
                <a:solidFill>
                  <a:schemeClr val="tx2"/>
                </a:solidFill>
                <a:latin typeface="+mj-lt"/>
                <a:sym typeface="Wingdings" pitchFamily="2" charset="2"/>
              </a:rPr>
              <a:t> der </a:t>
            </a:r>
            <a:r>
              <a:rPr lang="en-US" altLang="de-DE" sz="2300" b="1" dirty="0" err="1">
                <a:solidFill>
                  <a:schemeClr val="tx2"/>
                </a:solidFill>
                <a:latin typeface="+mj-lt"/>
                <a:sym typeface="Wingdings" pitchFamily="2" charset="2"/>
              </a:rPr>
              <a:t>Partnerländer</a:t>
            </a:r>
            <a:endParaRPr lang="en-US" altLang="de-DE" sz="2300" b="1" dirty="0">
              <a:solidFill>
                <a:schemeClr val="tx2"/>
              </a:solidFill>
              <a:latin typeface="+mj-lt"/>
              <a:sym typeface="Wingdings" pitchFamily="2" charset="2"/>
            </a:endParaRPr>
          </a:p>
          <a:p>
            <a:pPr marL="342900" indent="-342900" eaLnBrk="1" hangingPunct="1">
              <a:buFont typeface="Arial" panose="020B0604020202020204" pitchFamily="34" charset="0"/>
              <a:buChar char="•"/>
            </a:pPr>
            <a:r>
              <a:rPr lang="en-US" altLang="de-DE" sz="2300" b="1" dirty="0" err="1">
                <a:solidFill>
                  <a:schemeClr val="tx2"/>
                </a:solidFill>
                <a:latin typeface="+mj-lt"/>
                <a:sym typeface="Wingdings" pitchFamily="2" charset="2"/>
              </a:rPr>
              <a:t>Prüfungen</a:t>
            </a:r>
            <a:r>
              <a:rPr lang="en-US" altLang="de-DE" sz="2300" b="1" dirty="0">
                <a:solidFill>
                  <a:schemeClr val="tx2"/>
                </a:solidFill>
                <a:latin typeface="+mj-lt"/>
                <a:sym typeface="Wingdings" pitchFamily="2" charset="2"/>
              </a:rPr>
              <a:t> (MSA: </a:t>
            </a:r>
            <a:r>
              <a:rPr lang="en-US" altLang="de-DE" sz="2300" b="1" dirty="0" err="1">
                <a:solidFill>
                  <a:schemeClr val="tx2"/>
                </a:solidFill>
                <a:latin typeface="+mj-lt"/>
                <a:sym typeface="Wingdings" pitchFamily="2" charset="2"/>
              </a:rPr>
              <a:t>Präsentationsprüfung</a:t>
            </a:r>
            <a:r>
              <a:rPr lang="en-US" altLang="de-DE" sz="2300" b="1" dirty="0">
                <a:solidFill>
                  <a:schemeClr val="tx2"/>
                </a:solidFill>
                <a:latin typeface="+mj-lt"/>
                <a:sym typeface="Wingdings" pitchFamily="2" charset="2"/>
              </a:rPr>
              <a:t>, Abitur: </a:t>
            </a:r>
            <a:r>
              <a:rPr lang="en-US" altLang="de-DE" sz="2300" b="1" dirty="0" err="1">
                <a:solidFill>
                  <a:schemeClr val="tx2"/>
                </a:solidFill>
                <a:latin typeface="+mj-lt"/>
                <a:sym typeface="Wingdings" pitchFamily="2" charset="2"/>
              </a:rPr>
              <a:t>Biologie</a:t>
            </a:r>
            <a:r>
              <a:rPr lang="en-US" altLang="de-DE" sz="2300" b="1" dirty="0">
                <a:solidFill>
                  <a:schemeClr val="tx2"/>
                </a:solidFill>
                <a:latin typeface="+mj-lt"/>
                <a:sym typeface="Wingdings" pitchFamily="2" charset="2"/>
              </a:rPr>
              <a:t>, Geschichte, PW, 5. PK) </a:t>
            </a:r>
            <a:r>
              <a:rPr lang="en-US" altLang="de-DE" sz="2300" b="1" dirty="0" err="1">
                <a:solidFill>
                  <a:schemeClr val="tx2"/>
                </a:solidFill>
                <a:latin typeface="+mj-lt"/>
                <a:sym typeface="Wingdings" pitchFamily="2" charset="2"/>
              </a:rPr>
              <a:t>unter</a:t>
            </a:r>
            <a:r>
              <a:rPr lang="en-US" altLang="de-DE" sz="2300" b="1" dirty="0">
                <a:solidFill>
                  <a:schemeClr val="tx2"/>
                </a:solidFill>
                <a:latin typeface="+mj-lt"/>
                <a:sym typeface="Wingdings" pitchFamily="2" charset="2"/>
              </a:rPr>
              <a:t> </a:t>
            </a:r>
            <a:r>
              <a:rPr lang="en-US" altLang="de-DE" sz="2300" b="1" dirty="0" err="1">
                <a:solidFill>
                  <a:schemeClr val="tx2"/>
                </a:solidFill>
                <a:latin typeface="+mj-lt"/>
                <a:sym typeface="Wingdings" pitchFamily="2" charset="2"/>
              </a:rPr>
              <a:t>Bezug</a:t>
            </a:r>
            <a:r>
              <a:rPr lang="en-US" altLang="de-DE" sz="2300" b="1" dirty="0">
                <a:solidFill>
                  <a:schemeClr val="tx2"/>
                </a:solidFill>
                <a:latin typeface="+mj-lt"/>
                <a:sym typeface="Wingdings" pitchFamily="2" charset="2"/>
              </a:rPr>
              <a:t> auf </a:t>
            </a:r>
            <a:r>
              <a:rPr lang="en-US" altLang="de-DE" sz="2300" b="1" dirty="0" err="1">
                <a:solidFill>
                  <a:schemeClr val="tx2"/>
                </a:solidFill>
                <a:latin typeface="+mj-lt"/>
                <a:sym typeface="Wingdings" pitchFamily="2" charset="2"/>
              </a:rPr>
              <a:t>spezifische</a:t>
            </a:r>
            <a:r>
              <a:rPr lang="en-US" altLang="de-DE" sz="2300" b="1" dirty="0">
                <a:solidFill>
                  <a:schemeClr val="tx2"/>
                </a:solidFill>
                <a:latin typeface="+mj-lt"/>
                <a:sym typeface="Wingdings" pitchFamily="2" charset="2"/>
              </a:rPr>
              <a:t> </a:t>
            </a:r>
            <a:r>
              <a:rPr lang="en-US" altLang="de-DE" sz="2300" b="1" dirty="0" err="1">
                <a:solidFill>
                  <a:schemeClr val="tx2"/>
                </a:solidFill>
                <a:latin typeface="+mj-lt"/>
                <a:sym typeface="Wingdings" pitchFamily="2" charset="2"/>
              </a:rPr>
              <a:t>Inhalte</a:t>
            </a:r>
            <a:endParaRPr lang="en-US" altLang="de-DE" sz="2300" b="1" dirty="0">
              <a:solidFill>
                <a:schemeClr val="tx2"/>
              </a:solidFill>
              <a:latin typeface="+mj-lt"/>
              <a:sym typeface="Wingdings" pitchFamily="2" charset="2"/>
            </a:endParaRPr>
          </a:p>
        </p:txBody>
      </p:sp>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4C304CC5-840E-48BA-93AA-E429EC239417}"/>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7"/>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766553075"/>
      </p:ext>
    </p:extLst>
  </p:cSld>
  <p:clrMapOvr>
    <a:masterClrMapping/>
  </p:clrMapOvr>
  <mc:AlternateContent xmlns:mc="http://schemas.openxmlformats.org/markup-compatibility/2006" xmlns:p14="http://schemas.microsoft.com/office/powerpoint/2010/main">
    <mc:Choice Requires="p14">
      <p:transition spd="med" p14:dur="700" advTm="85580">
        <p:fade/>
      </p:transition>
    </mc:Choice>
    <mc:Fallback xmlns="">
      <p:transition spd="med" advTm="85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71"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7172"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7173" name="Text Box 5"/>
          <p:cNvSpPr txBox="1">
            <a:spLocks noChangeArrowheads="1"/>
          </p:cNvSpPr>
          <p:nvPr/>
        </p:nvSpPr>
        <p:spPr bwMode="auto">
          <a:xfrm rot="16200000">
            <a:off x="-2722850" y="2968934"/>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7174" name="Rectangle 6"/>
          <p:cNvSpPr>
            <a:spLocks noChangeArrowheads="1"/>
          </p:cNvSpPr>
          <p:nvPr/>
        </p:nvSpPr>
        <p:spPr bwMode="auto">
          <a:xfrm>
            <a:off x="762000" y="609600"/>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7175"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7177"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7178"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7179"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7180"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7181"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7183"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971550" y="1557338"/>
            <a:ext cx="7632700" cy="475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6" descr="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0707" y="631848"/>
            <a:ext cx="765596" cy="90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Rectangle 17"/>
          <p:cNvSpPr>
            <a:spLocks noChangeArrowheads="1"/>
          </p:cNvSpPr>
          <p:nvPr/>
        </p:nvSpPr>
        <p:spPr bwMode="auto">
          <a:xfrm>
            <a:off x="971550" y="1557338"/>
            <a:ext cx="806494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800" b="1" dirty="0">
                <a:latin typeface="+mj-lt"/>
              </a:rPr>
              <a:t>Ideale Zusammensetzung der Schüler*innen der SESB</a:t>
            </a:r>
          </a:p>
        </p:txBody>
      </p:sp>
      <p:sp>
        <p:nvSpPr>
          <p:cNvPr id="7186" name="Rectangle 18"/>
          <p:cNvSpPr>
            <a:spLocks noChangeArrowheads="1"/>
          </p:cNvSpPr>
          <p:nvPr/>
        </p:nvSpPr>
        <p:spPr bwMode="auto">
          <a:xfrm>
            <a:off x="1692275" y="2636838"/>
            <a:ext cx="61928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de-DE" sz="1200" b="1" dirty="0">
              <a:latin typeface="Arial" charset="0"/>
            </a:endParaRPr>
          </a:p>
          <a:p>
            <a:pPr eaLnBrk="1" hangingPunct="1">
              <a:lnSpc>
                <a:spcPct val="90000"/>
              </a:lnSpc>
              <a:spcBef>
                <a:spcPct val="50000"/>
              </a:spcBef>
              <a:buClr>
                <a:schemeClr val="folHlink"/>
              </a:buClr>
              <a:buSzPct val="60000"/>
              <a:buFont typeface="Wingdings" pitchFamily="2" charset="2"/>
              <a:buChar char="n"/>
            </a:pPr>
            <a:endParaRPr lang="de-DE" altLang="de-DE" sz="2000" b="1" dirty="0">
              <a:latin typeface="Arial" charset="0"/>
            </a:endParaRPr>
          </a:p>
        </p:txBody>
      </p:sp>
      <p:graphicFrame>
        <p:nvGraphicFramePr>
          <p:cNvPr id="3" name="Diagramm 2"/>
          <p:cNvGraphicFramePr/>
          <p:nvPr>
            <p:extLst>
              <p:ext uri="{D42A27DB-BD31-4B8C-83A1-F6EECF244321}">
                <p14:modId xmlns:p14="http://schemas.microsoft.com/office/powerpoint/2010/main" val="3871823695"/>
              </p:ext>
            </p:extLst>
          </p:nvPr>
        </p:nvGraphicFramePr>
        <p:xfrm>
          <a:off x="1079500" y="1998265"/>
          <a:ext cx="6372820" cy="4311055"/>
        </p:xfrm>
        <a:graphic>
          <a:graphicData uri="http://schemas.openxmlformats.org/drawingml/2006/chart">
            <c:chart xmlns:c="http://schemas.openxmlformats.org/drawingml/2006/chart" xmlns:r="http://schemas.openxmlformats.org/officeDocument/2006/relationships" r:id="rId7"/>
          </a:graphicData>
        </a:graphic>
      </p:graphicFrame>
      <p:pic>
        <p:nvPicPr>
          <p:cNvPr id="2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1" name="Diagramm 20"/>
          <p:cNvGraphicFramePr>
            <a:graphicFrameLocks/>
          </p:cNvGraphicFramePr>
          <p:nvPr>
            <p:extLst>
              <p:ext uri="{D42A27DB-BD31-4B8C-83A1-F6EECF244321}">
                <p14:modId xmlns:p14="http://schemas.microsoft.com/office/powerpoint/2010/main" val="3508999218"/>
              </p:ext>
            </p:extLst>
          </p:nvPr>
        </p:nvGraphicFramePr>
        <p:xfrm>
          <a:off x="1363663" y="2636838"/>
          <a:ext cx="6009704" cy="3600400"/>
        </p:xfrm>
        <a:graphic>
          <a:graphicData uri="http://schemas.openxmlformats.org/drawingml/2006/chart">
            <c:chart xmlns:c="http://schemas.openxmlformats.org/drawingml/2006/chart" xmlns:r="http://schemas.openxmlformats.org/officeDocument/2006/relationships" r:id="rId9"/>
          </a:graphicData>
        </a:graphic>
      </p:graphicFrame>
      <p:pic>
        <p:nvPicPr>
          <p:cNvPr id="2" name="Video 1">
            <a:hlinkClick r:id="" action="ppaction://media"/>
            <a:extLst>
              <a:ext uri="{FF2B5EF4-FFF2-40B4-BE49-F238E27FC236}">
                <a16:creationId xmlns:a16="http://schemas.microsoft.com/office/drawing/2014/main" xmlns="" id="{F7E86FCD-1143-46E5-98C8-27558D6A951F}"/>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10"/>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4082586926"/>
      </p:ext>
    </p:extLst>
  </p:cSld>
  <p:clrMapOvr>
    <a:masterClrMapping/>
  </p:clrMapOvr>
  <mc:AlternateContent xmlns:mc="http://schemas.openxmlformats.org/markup-compatibility/2006" xmlns:p14="http://schemas.microsoft.com/office/powerpoint/2010/main">
    <mc:Choice Requires="p14">
      <p:transition spd="med" p14:dur="700" advTm="70090">
        <p:fade/>
      </p:transition>
    </mc:Choice>
    <mc:Fallback xmlns="">
      <p:transition spd="med" advTm="70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291"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2292"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12293" name="Text Box 5"/>
          <p:cNvSpPr txBox="1">
            <a:spLocks noChangeArrowheads="1"/>
          </p:cNvSpPr>
          <p:nvPr/>
        </p:nvSpPr>
        <p:spPr bwMode="auto">
          <a:xfrm rot="-5400000">
            <a:off x="-2636043" y="3088986"/>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12294"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12295"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12297"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2298"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2299"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2300"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2301"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12303"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62000" y="1077914"/>
            <a:ext cx="83820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Rectangle 17"/>
          <p:cNvSpPr>
            <a:spLocks noChangeArrowheads="1"/>
          </p:cNvSpPr>
          <p:nvPr/>
        </p:nvSpPr>
        <p:spPr bwMode="auto">
          <a:xfrm>
            <a:off x="1079501" y="1196975"/>
            <a:ext cx="709289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2400" b="1" dirty="0"/>
          </a:p>
          <a:p>
            <a:pPr eaLnBrk="1" hangingPunct="1">
              <a:spcBef>
                <a:spcPct val="0"/>
              </a:spcBef>
              <a:buFontTx/>
              <a:buNone/>
            </a:pPr>
            <a:endParaRPr lang="de-DE" altLang="de-DE" sz="2000" b="1" dirty="0">
              <a:sym typeface="Wingdings" pitchFamily="2" charset="2"/>
            </a:endParaRPr>
          </a:p>
          <a:p>
            <a:pPr eaLnBrk="1" hangingPunct="1">
              <a:spcBef>
                <a:spcPct val="0"/>
              </a:spcBef>
              <a:buFontTx/>
              <a:buNone/>
            </a:pPr>
            <a:endParaRPr lang="de-DE" altLang="de-DE" sz="2000" b="1" dirty="0"/>
          </a:p>
        </p:txBody>
      </p:sp>
      <p:pic>
        <p:nvPicPr>
          <p:cNvPr id="18" name="Image 17"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9374" y="-2430"/>
            <a:ext cx="903605" cy="1080343"/>
          </a:xfrm>
          <a:prstGeom prst="rect">
            <a:avLst/>
          </a:prstGeom>
        </p:spPr>
      </p:pic>
      <p:sp>
        <p:nvSpPr>
          <p:cNvPr id="2" name="Rechteck 1"/>
          <p:cNvSpPr/>
          <p:nvPr/>
        </p:nvSpPr>
        <p:spPr>
          <a:xfrm>
            <a:off x="1079500" y="1259175"/>
            <a:ext cx="7805738" cy="4770537"/>
          </a:xfrm>
          <a:prstGeom prst="rect">
            <a:avLst/>
          </a:prstGeom>
        </p:spPr>
        <p:txBody>
          <a:bodyPr wrap="square">
            <a:spAutoFit/>
          </a:bodyPr>
          <a:lstStyle/>
          <a:p>
            <a:pPr marL="342900" indent="-342900">
              <a:buFont typeface="Arial" panose="020B0604020202020204" pitchFamily="34" charset="0"/>
              <a:buChar char="•"/>
            </a:pPr>
            <a:r>
              <a:rPr lang="de-DE" sz="2000" b="1" dirty="0"/>
              <a:t>Sprachlicher Hintergrund: Die Mehrheit ist bilingual aufgewachsen</a:t>
            </a:r>
          </a:p>
          <a:p>
            <a:pPr marL="342900" indent="-342900">
              <a:buFont typeface="Arial" panose="020B0604020202020204" pitchFamily="34" charset="0"/>
              <a:buChar char="•"/>
            </a:pPr>
            <a:r>
              <a:rPr lang="de-DE" sz="2000" b="1" dirty="0"/>
              <a:t>Stark erhöhter Anteil an Kindern und Jugendlichen mit Migrationshintergrund</a:t>
            </a:r>
          </a:p>
          <a:p>
            <a:pPr marL="342900" indent="-342900">
              <a:buFont typeface="Arial" panose="020B0604020202020204" pitchFamily="34" charset="0"/>
              <a:buChar char="•"/>
            </a:pPr>
            <a:r>
              <a:rPr lang="de-DE" sz="2000" b="1" dirty="0"/>
              <a:t>2 Gruppen von Sprachprogrammen</a:t>
            </a:r>
          </a:p>
          <a:p>
            <a:pPr marL="800100" lvl="1" indent="-342900">
              <a:buFont typeface="Symbol" panose="05050102010706020507" pitchFamily="18" charset="2"/>
              <a:buChar char="-"/>
            </a:pPr>
            <a:r>
              <a:rPr lang="de-DE" sz="2000" b="1" dirty="0">
                <a:solidFill>
                  <a:srgbClr val="C00000"/>
                </a:solidFill>
              </a:rPr>
              <a:t>Englisch, Französisch, Italienisch, Portugiesisch und Spanisch</a:t>
            </a:r>
            <a:r>
              <a:rPr lang="de-DE" sz="2000" b="1" dirty="0"/>
              <a:t>: auch attraktiv für monolingual deutschsprachig Aufgewachsene</a:t>
            </a:r>
          </a:p>
          <a:p>
            <a:pPr marL="800100" lvl="1" indent="-342900">
              <a:buFont typeface="Symbol" panose="05050102010706020507" pitchFamily="18" charset="2"/>
              <a:buChar char="-"/>
            </a:pPr>
            <a:r>
              <a:rPr lang="de-DE" sz="2000" b="1" dirty="0">
                <a:solidFill>
                  <a:srgbClr val="C00000"/>
                </a:solidFill>
              </a:rPr>
              <a:t>Griechisch, Polnisch, Russisch und Türkisch</a:t>
            </a:r>
            <a:r>
              <a:rPr lang="de-DE" sz="2000" b="1" dirty="0"/>
              <a:t>: Dominanz von in der nichtdeutschen Partnersprache aufgewachsenen Kindern</a:t>
            </a:r>
          </a:p>
          <a:p>
            <a:pPr marL="342900" indent="-342900">
              <a:buFont typeface="Arial" panose="020B0604020202020204" pitchFamily="34" charset="0"/>
              <a:buChar char="•"/>
            </a:pPr>
            <a:r>
              <a:rPr lang="de-DE" sz="2000" b="1" dirty="0"/>
              <a:t>Sozioökonomischer Hintergrund an der SESB erhöht, aber starke Variation zwischen den verschiedenen Sprach-programmen</a:t>
            </a:r>
          </a:p>
          <a:p>
            <a:pPr marL="342900" indent="-342900">
              <a:buFont typeface="Arial" panose="020B0604020202020204" pitchFamily="34" charset="0"/>
              <a:buChar char="•"/>
            </a:pPr>
            <a:r>
              <a:rPr lang="de-DE" sz="2000" b="1" dirty="0"/>
              <a:t>Heterogenität auf vielen Ebenen als Grundmerkmal</a:t>
            </a: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Video 2">
            <a:hlinkClick r:id="" action="ppaction://media"/>
            <a:extLst>
              <a:ext uri="{FF2B5EF4-FFF2-40B4-BE49-F238E27FC236}">
                <a16:creationId xmlns:a16="http://schemas.microsoft.com/office/drawing/2014/main" xmlns="" id="{F8105FD4-D7BD-488E-A76C-6269D57D560C}"/>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80630">
        <p:fade/>
      </p:transition>
    </mc:Choice>
    <mc:Fallback xmlns="">
      <p:transition spd="med" advTm="180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3"/>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19"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9220"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9221" name="Text Box 5"/>
          <p:cNvSpPr txBox="1">
            <a:spLocks noChangeArrowheads="1"/>
          </p:cNvSpPr>
          <p:nvPr/>
        </p:nvSpPr>
        <p:spPr bwMode="auto">
          <a:xfrm rot="16200000">
            <a:off x="-2689225" y="3058883"/>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9222" name="Rectangle 6"/>
          <p:cNvSpPr>
            <a:spLocks noChangeArrowheads="1"/>
          </p:cNvSpPr>
          <p:nvPr/>
        </p:nvSpPr>
        <p:spPr bwMode="auto">
          <a:xfrm>
            <a:off x="762000" y="585787"/>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9223"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9224" name="Text Box 8"/>
          <p:cNvSpPr txBox="1">
            <a:spLocks noChangeArrowheads="1"/>
          </p:cNvSpPr>
          <p:nvPr/>
        </p:nvSpPr>
        <p:spPr bwMode="auto">
          <a:xfrm>
            <a:off x="1905000" y="6556375"/>
            <a:ext cx="4953000" cy="2444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000">
              <a:latin typeface="SenBJS" pitchFamily="34" charset="0"/>
            </a:endParaRPr>
          </a:p>
        </p:txBody>
      </p:sp>
      <p:sp>
        <p:nvSpPr>
          <p:cNvPr id="9225"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9226"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9227"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9228"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9229"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9231"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43178" y="1066799"/>
            <a:ext cx="8419643" cy="524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1609" y="76517"/>
            <a:ext cx="8112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Rectangle 17"/>
          <p:cNvSpPr>
            <a:spLocks noChangeArrowheads="1"/>
          </p:cNvSpPr>
          <p:nvPr/>
        </p:nvSpPr>
        <p:spPr bwMode="auto">
          <a:xfrm>
            <a:off x="1154522" y="1108730"/>
            <a:ext cx="66246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800" b="1" dirty="0">
                <a:solidFill>
                  <a:schemeClr val="tx2"/>
                </a:solidFill>
                <a:latin typeface="+mj-lt"/>
              </a:rPr>
              <a:t>Abschlüsse / Zertifikate</a:t>
            </a:r>
          </a:p>
        </p:txBody>
      </p:sp>
      <p:sp>
        <p:nvSpPr>
          <p:cNvPr id="9234" name="Rectangle 18"/>
          <p:cNvSpPr>
            <a:spLocks noChangeArrowheads="1"/>
          </p:cNvSpPr>
          <p:nvPr/>
        </p:nvSpPr>
        <p:spPr bwMode="auto">
          <a:xfrm>
            <a:off x="1193317" y="1583957"/>
            <a:ext cx="709327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1400">
                <a:solidFill>
                  <a:schemeClr val="tx1"/>
                </a:solidFill>
                <a:latin typeface="Times New Roman" pitchFamily="18" charset="0"/>
              </a:defRPr>
            </a:lvl1pPr>
            <a:lvl2pPr marL="914400" indent="-457200">
              <a:defRPr sz="1400">
                <a:solidFill>
                  <a:schemeClr val="tx1"/>
                </a:solidFill>
                <a:latin typeface="Times New Roman" pitchFamily="18" charset="0"/>
              </a:defRPr>
            </a:lvl2pPr>
            <a:lvl3pPr marL="1371600" indent="-457200">
              <a:defRPr sz="1400">
                <a:solidFill>
                  <a:schemeClr val="tx1"/>
                </a:solidFill>
                <a:latin typeface="Times New Roman" pitchFamily="18" charset="0"/>
              </a:defRPr>
            </a:lvl3pPr>
            <a:lvl4pPr marL="1828800" indent="-457200">
              <a:defRPr sz="1400">
                <a:solidFill>
                  <a:schemeClr val="tx1"/>
                </a:solidFill>
                <a:latin typeface="Times New Roman" pitchFamily="18" charset="0"/>
              </a:defRPr>
            </a:lvl4pPr>
            <a:lvl5pPr marL="2286000" indent="-457200">
              <a:defRPr sz="1400">
                <a:solidFill>
                  <a:schemeClr val="tx1"/>
                </a:solidFill>
                <a:latin typeface="Times New Roman" pitchFamily="18" charset="0"/>
              </a:defRPr>
            </a:lvl5pPr>
            <a:lvl6pPr marL="2743200" indent="-457200" eaLnBrk="0" fontAlgn="base" hangingPunct="0">
              <a:spcBef>
                <a:spcPct val="0"/>
              </a:spcBef>
              <a:spcAft>
                <a:spcPct val="0"/>
              </a:spcAft>
              <a:defRPr sz="1400">
                <a:solidFill>
                  <a:schemeClr val="tx1"/>
                </a:solidFill>
                <a:latin typeface="Times New Roman" pitchFamily="18" charset="0"/>
              </a:defRPr>
            </a:lvl6pPr>
            <a:lvl7pPr marL="3200400" indent="-457200" eaLnBrk="0" fontAlgn="base" hangingPunct="0">
              <a:spcBef>
                <a:spcPct val="0"/>
              </a:spcBef>
              <a:spcAft>
                <a:spcPct val="0"/>
              </a:spcAft>
              <a:defRPr sz="1400">
                <a:solidFill>
                  <a:schemeClr val="tx1"/>
                </a:solidFill>
                <a:latin typeface="Times New Roman" pitchFamily="18" charset="0"/>
              </a:defRPr>
            </a:lvl7pPr>
            <a:lvl8pPr marL="3657600" indent="-457200" eaLnBrk="0" fontAlgn="base" hangingPunct="0">
              <a:spcBef>
                <a:spcPct val="0"/>
              </a:spcBef>
              <a:spcAft>
                <a:spcPct val="0"/>
              </a:spcAft>
              <a:defRPr sz="1400">
                <a:solidFill>
                  <a:schemeClr val="tx1"/>
                </a:solidFill>
                <a:latin typeface="Times New Roman" pitchFamily="18" charset="0"/>
              </a:defRPr>
            </a:lvl8pPr>
            <a:lvl9pPr marL="4114800" indent="-457200" eaLnBrk="0" fontAlgn="base" hangingPunct="0">
              <a:spcBef>
                <a:spcPct val="0"/>
              </a:spcBef>
              <a:spcAft>
                <a:spcPct val="0"/>
              </a:spcAft>
              <a:defRPr sz="1400">
                <a:solidFill>
                  <a:schemeClr val="tx1"/>
                </a:solidFill>
                <a:latin typeface="Times New Roman" pitchFamily="18" charset="0"/>
              </a:defRPr>
            </a:lvl9pPr>
          </a:lstStyle>
          <a:p>
            <a:pPr eaLnBrk="1" hangingPunct="1">
              <a:buFontTx/>
              <a:buChar char="•"/>
            </a:pPr>
            <a:r>
              <a:rPr lang="en-US" altLang="de-DE" sz="2200" b="1" dirty="0" err="1">
                <a:solidFill>
                  <a:schemeClr val="tx2"/>
                </a:solidFill>
                <a:latin typeface="+mj-lt"/>
              </a:rPr>
              <a:t>eBBR</a:t>
            </a:r>
            <a:r>
              <a:rPr lang="en-US" altLang="de-DE" sz="2200" b="1" dirty="0">
                <a:solidFill>
                  <a:schemeClr val="tx2"/>
                </a:solidFill>
                <a:latin typeface="+mj-lt"/>
              </a:rPr>
              <a:t> / MSA – 10. </a:t>
            </a:r>
            <a:r>
              <a:rPr lang="en-US" altLang="de-DE" sz="2200" b="1" dirty="0" err="1">
                <a:solidFill>
                  <a:schemeClr val="tx2"/>
                </a:solidFill>
                <a:latin typeface="+mj-lt"/>
              </a:rPr>
              <a:t>Schuljahr</a:t>
            </a:r>
            <a:endParaRPr lang="en-US" altLang="de-DE" sz="2200" b="1" dirty="0">
              <a:solidFill>
                <a:schemeClr val="tx2"/>
              </a:solidFill>
              <a:latin typeface="+mj-lt"/>
            </a:endParaRPr>
          </a:p>
          <a:p>
            <a:pPr eaLnBrk="1" hangingPunct="1">
              <a:buFontTx/>
              <a:buChar char="•"/>
            </a:pPr>
            <a:r>
              <a:rPr lang="es-ES" altLang="de-DE" sz="2200" b="1" dirty="0">
                <a:solidFill>
                  <a:schemeClr val="tx2"/>
                </a:solidFill>
                <a:latin typeface="+mj-lt"/>
              </a:rPr>
              <a:t>Abitur</a:t>
            </a:r>
            <a:r>
              <a:rPr lang="en-US" altLang="de-DE" sz="2200" b="1" dirty="0">
                <a:solidFill>
                  <a:schemeClr val="tx2"/>
                </a:solidFill>
                <a:latin typeface="+mj-lt"/>
              </a:rPr>
              <a:t> -  12.  </a:t>
            </a:r>
            <a:r>
              <a:rPr lang="en-US" altLang="de-DE" sz="2200" b="1" dirty="0" err="1">
                <a:solidFill>
                  <a:schemeClr val="tx2"/>
                </a:solidFill>
                <a:latin typeface="+mj-lt"/>
              </a:rPr>
              <a:t>oder</a:t>
            </a:r>
            <a:r>
              <a:rPr lang="en-US" altLang="de-DE" sz="2200" b="1" dirty="0">
                <a:solidFill>
                  <a:schemeClr val="tx2"/>
                </a:solidFill>
                <a:latin typeface="+mj-lt"/>
              </a:rPr>
              <a:t> 13. </a:t>
            </a:r>
            <a:r>
              <a:rPr lang="en-US" altLang="de-DE" sz="2200" b="1" dirty="0" err="1">
                <a:solidFill>
                  <a:schemeClr val="tx2"/>
                </a:solidFill>
                <a:latin typeface="+mj-lt"/>
              </a:rPr>
              <a:t>Schuljahr</a:t>
            </a:r>
            <a:endParaRPr lang="en-US" altLang="de-DE" sz="2200" b="1" dirty="0">
              <a:solidFill>
                <a:schemeClr val="tx2"/>
              </a:solidFill>
              <a:latin typeface="+mj-lt"/>
            </a:endParaRPr>
          </a:p>
          <a:p>
            <a:pPr marL="0" indent="0" eaLnBrk="1" hangingPunct="1"/>
            <a:endParaRPr lang="en-US" altLang="de-DE" sz="2400" b="1" dirty="0">
              <a:solidFill>
                <a:schemeClr val="tx2"/>
              </a:solidFill>
              <a:latin typeface="+mj-lt"/>
            </a:endParaRPr>
          </a:p>
          <a:p>
            <a:pPr marL="0" indent="0" eaLnBrk="1" hangingPunct="1"/>
            <a:r>
              <a:rPr lang="en-US" altLang="de-DE" sz="2200" b="1" dirty="0">
                <a:solidFill>
                  <a:schemeClr val="tx2"/>
                </a:solidFill>
                <a:latin typeface="+mj-lt"/>
              </a:rPr>
              <a:t>Die </a:t>
            </a:r>
            <a:r>
              <a:rPr lang="en-US" altLang="de-DE" sz="2200" b="1" dirty="0" err="1">
                <a:solidFill>
                  <a:schemeClr val="tx2"/>
                </a:solidFill>
                <a:latin typeface="+mj-lt"/>
              </a:rPr>
              <a:t>Abschlüsse</a:t>
            </a:r>
            <a:r>
              <a:rPr lang="en-US" altLang="de-DE" sz="2200" b="1" dirty="0">
                <a:solidFill>
                  <a:schemeClr val="tx2"/>
                </a:solidFill>
                <a:latin typeface="+mj-lt"/>
              </a:rPr>
              <a:t> </a:t>
            </a:r>
            <a:r>
              <a:rPr lang="en-US" altLang="de-DE" sz="2200" b="1" dirty="0" err="1">
                <a:solidFill>
                  <a:schemeClr val="tx2"/>
                </a:solidFill>
                <a:latin typeface="+mj-lt"/>
              </a:rPr>
              <a:t>entsprechen</a:t>
            </a:r>
            <a:r>
              <a:rPr lang="en-US" altLang="de-DE" sz="2200" b="1" dirty="0">
                <a:solidFill>
                  <a:schemeClr val="tx2"/>
                </a:solidFill>
                <a:latin typeface="+mj-lt"/>
              </a:rPr>
              <a:t> in </a:t>
            </a:r>
            <a:r>
              <a:rPr lang="en-US" altLang="de-DE" sz="2200" b="1" dirty="0" err="1">
                <a:solidFill>
                  <a:schemeClr val="tx2"/>
                </a:solidFill>
                <a:latin typeface="+mj-lt"/>
              </a:rPr>
              <a:t>ihrem</a:t>
            </a:r>
            <a:r>
              <a:rPr lang="en-US" altLang="de-DE" sz="2200" b="1" dirty="0">
                <a:solidFill>
                  <a:schemeClr val="tx2"/>
                </a:solidFill>
                <a:latin typeface="+mj-lt"/>
              </a:rPr>
              <a:t> </a:t>
            </a:r>
            <a:r>
              <a:rPr lang="en-US" altLang="de-DE" sz="2200" b="1" dirty="0" err="1">
                <a:solidFill>
                  <a:schemeClr val="tx2"/>
                </a:solidFill>
                <a:latin typeface="+mj-lt"/>
              </a:rPr>
              <a:t>sprachlichen</a:t>
            </a:r>
            <a:r>
              <a:rPr lang="en-US" altLang="de-DE" sz="2200" b="1" dirty="0">
                <a:solidFill>
                  <a:schemeClr val="tx2"/>
                </a:solidFill>
                <a:latin typeface="+mj-lt"/>
              </a:rPr>
              <a:t> </a:t>
            </a:r>
            <a:r>
              <a:rPr lang="en-US" altLang="de-DE" sz="2200" b="1" dirty="0" err="1">
                <a:solidFill>
                  <a:schemeClr val="tx2"/>
                </a:solidFill>
                <a:latin typeface="+mj-lt"/>
              </a:rPr>
              <a:t>Anforderungsniveau</a:t>
            </a:r>
            <a:r>
              <a:rPr lang="en-US" altLang="de-DE" sz="2200" b="1" dirty="0">
                <a:solidFill>
                  <a:schemeClr val="tx2"/>
                </a:solidFill>
                <a:latin typeface="+mj-lt"/>
              </a:rPr>
              <a:t> in der </a:t>
            </a:r>
            <a:r>
              <a:rPr lang="en-US" altLang="de-DE" sz="2200" b="1" dirty="0" err="1">
                <a:solidFill>
                  <a:schemeClr val="tx2"/>
                </a:solidFill>
                <a:latin typeface="+mj-lt"/>
              </a:rPr>
              <a:t>Partnersprache</a:t>
            </a:r>
            <a:r>
              <a:rPr lang="en-US" altLang="de-DE" sz="2200" b="1" dirty="0">
                <a:solidFill>
                  <a:schemeClr val="tx2"/>
                </a:solidFill>
                <a:latin typeface="+mj-lt"/>
              </a:rPr>
              <a:t> den </a:t>
            </a:r>
            <a:r>
              <a:rPr lang="en-US" altLang="de-DE" sz="2200" b="1" dirty="0" err="1">
                <a:solidFill>
                  <a:schemeClr val="tx2"/>
                </a:solidFill>
                <a:latin typeface="+mj-lt"/>
              </a:rPr>
              <a:t>folgenden</a:t>
            </a:r>
            <a:r>
              <a:rPr lang="en-US" altLang="de-DE" sz="2200" b="1" dirty="0">
                <a:solidFill>
                  <a:schemeClr val="tx2"/>
                </a:solidFill>
                <a:latin typeface="+mj-lt"/>
              </a:rPr>
              <a:t> </a:t>
            </a:r>
            <a:r>
              <a:rPr lang="en-US" altLang="de-DE" sz="2200" b="1" dirty="0" err="1">
                <a:solidFill>
                  <a:schemeClr val="tx2"/>
                </a:solidFill>
                <a:latin typeface="+mj-lt"/>
              </a:rPr>
              <a:t>Niveaus</a:t>
            </a:r>
            <a:r>
              <a:rPr lang="en-US" altLang="de-DE" sz="2200" b="1" dirty="0">
                <a:solidFill>
                  <a:schemeClr val="tx2"/>
                </a:solidFill>
                <a:latin typeface="+mj-lt"/>
              </a:rPr>
              <a:t> des GER:</a:t>
            </a:r>
          </a:p>
          <a:p>
            <a:pPr marL="0" indent="0" eaLnBrk="1" hangingPunct="1"/>
            <a:endParaRPr lang="en-US" altLang="de-DE" sz="2200" b="1" dirty="0">
              <a:solidFill>
                <a:schemeClr val="tx2"/>
              </a:solidFill>
              <a:latin typeface="+mj-lt"/>
            </a:endParaRPr>
          </a:p>
          <a:p>
            <a:pPr marL="342900" indent="-342900" eaLnBrk="1" hangingPunct="1">
              <a:buFont typeface="Arial" panose="020B0604020202020204" pitchFamily="34" charset="0"/>
              <a:buChar char="•"/>
            </a:pPr>
            <a:r>
              <a:rPr lang="en-US" altLang="de-DE" sz="2200" b="1" dirty="0">
                <a:solidFill>
                  <a:schemeClr val="tx2"/>
                </a:solidFill>
                <a:latin typeface="+mj-lt"/>
              </a:rPr>
              <a:t>MSA </a:t>
            </a:r>
            <a:r>
              <a:rPr lang="en-US" altLang="de-DE" sz="2200" b="1" dirty="0" err="1">
                <a:solidFill>
                  <a:schemeClr val="tx2"/>
                </a:solidFill>
                <a:latin typeface="+mj-lt"/>
              </a:rPr>
              <a:t>Sekundarschule</a:t>
            </a:r>
            <a:r>
              <a:rPr lang="en-US" altLang="de-DE" sz="2200" b="1" dirty="0">
                <a:solidFill>
                  <a:schemeClr val="tx2"/>
                </a:solidFill>
                <a:latin typeface="+mj-lt"/>
              </a:rPr>
              <a:t>: 			B2</a:t>
            </a:r>
          </a:p>
          <a:p>
            <a:pPr marL="342900" indent="-342900" eaLnBrk="1" hangingPunct="1">
              <a:buFont typeface="Arial" panose="020B0604020202020204" pitchFamily="34" charset="0"/>
              <a:buChar char="•"/>
            </a:pPr>
            <a:r>
              <a:rPr lang="en-US" altLang="de-DE" sz="2200" b="1" dirty="0">
                <a:solidFill>
                  <a:schemeClr val="tx2"/>
                </a:solidFill>
                <a:latin typeface="+mj-lt"/>
              </a:rPr>
              <a:t>MSA </a:t>
            </a:r>
            <a:r>
              <a:rPr lang="en-US" altLang="de-DE" sz="2200" b="1" dirty="0" err="1">
                <a:solidFill>
                  <a:schemeClr val="tx2"/>
                </a:solidFill>
                <a:latin typeface="+mj-lt"/>
              </a:rPr>
              <a:t>Gymn</a:t>
            </a:r>
            <a:r>
              <a:rPr lang="en-US" altLang="de-DE" sz="2200" b="1" dirty="0">
                <a:solidFill>
                  <a:schemeClr val="tx2"/>
                </a:solidFill>
                <a:latin typeface="+mj-lt"/>
              </a:rPr>
              <a:t>. / E-Phase </a:t>
            </a:r>
            <a:r>
              <a:rPr lang="en-US" altLang="de-DE" sz="2200" b="1" dirty="0" err="1">
                <a:solidFill>
                  <a:schemeClr val="tx2"/>
                </a:solidFill>
                <a:latin typeface="+mj-lt"/>
              </a:rPr>
              <a:t>Sek.Schule</a:t>
            </a:r>
            <a:r>
              <a:rPr lang="en-US" altLang="de-DE" sz="2200" b="1" dirty="0">
                <a:solidFill>
                  <a:schemeClr val="tx2"/>
                </a:solidFill>
                <a:latin typeface="+mj-lt"/>
              </a:rPr>
              <a:t>: 	B2/C1</a:t>
            </a:r>
          </a:p>
          <a:p>
            <a:pPr marL="342900" indent="-342900" eaLnBrk="1" hangingPunct="1">
              <a:buFont typeface="Arial" panose="020B0604020202020204" pitchFamily="34" charset="0"/>
              <a:buChar char="•"/>
            </a:pPr>
            <a:r>
              <a:rPr lang="en-US" altLang="de-DE" sz="2200" b="1" dirty="0">
                <a:solidFill>
                  <a:schemeClr val="tx2"/>
                </a:solidFill>
                <a:latin typeface="+mj-lt"/>
              </a:rPr>
              <a:t>Abitur:					C2</a:t>
            </a:r>
          </a:p>
          <a:p>
            <a:pPr marL="342900" indent="-342900" eaLnBrk="1" hangingPunct="1">
              <a:buFont typeface="Arial" panose="020B0604020202020204" pitchFamily="34" charset="0"/>
              <a:buChar char="•"/>
            </a:pPr>
            <a:endParaRPr lang="en-US" altLang="de-DE" sz="2200" b="1" dirty="0">
              <a:solidFill>
                <a:schemeClr val="tx2"/>
              </a:solidFill>
              <a:latin typeface="+mj-lt"/>
            </a:endParaRPr>
          </a:p>
          <a:p>
            <a:pPr eaLnBrk="1" hangingPunct="1"/>
            <a:endParaRPr lang="de-DE" altLang="de-DE" sz="1600" dirty="0">
              <a:solidFill>
                <a:schemeClr val="tx2"/>
              </a:solidFill>
              <a:latin typeface="Arial" charset="0"/>
            </a:endParaRPr>
          </a:p>
          <a:p>
            <a:pPr eaLnBrk="1" hangingPunct="1">
              <a:lnSpc>
                <a:spcPct val="90000"/>
              </a:lnSpc>
              <a:spcBef>
                <a:spcPct val="50000"/>
              </a:spcBef>
              <a:buClr>
                <a:schemeClr val="folHlink"/>
              </a:buClr>
              <a:buSzPct val="60000"/>
              <a:buFont typeface="Wingdings" pitchFamily="2" charset="2"/>
              <a:buChar char="n"/>
            </a:pPr>
            <a:endParaRPr lang="de-DE" altLang="de-DE" sz="2000" b="1" dirty="0">
              <a:latin typeface="Arial" charset="0"/>
            </a:endParaRP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9081BD2F-2A0D-4B1A-8BBD-ED7EBB615E5A}"/>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878263379"/>
      </p:ext>
    </p:extLst>
  </p:cSld>
  <p:clrMapOvr>
    <a:masterClrMapping/>
  </p:clrMapOvr>
  <mc:AlternateContent xmlns:mc="http://schemas.openxmlformats.org/markup-compatibility/2006" xmlns:p14="http://schemas.microsoft.com/office/powerpoint/2010/main">
    <mc:Choice Requires="p14">
      <p:transition spd="med" p14:dur="700" advTm="150084">
        <p:fade/>
      </p:transition>
    </mc:Choice>
    <mc:Fallback xmlns="">
      <p:transition spd="med" advTm="1500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5"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196"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8197" name="Text Box 5"/>
          <p:cNvSpPr txBox="1">
            <a:spLocks noChangeArrowheads="1"/>
          </p:cNvSpPr>
          <p:nvPr/>
        </p:nvSpPr>
        <p:spPr bwMode="auto">
          <a:xfrm rot="-5400000">
            <a:off x="-2712244" y="3101686"/>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8198"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8199"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8201"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2"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3"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4"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5"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8206" name="Picture 14" descr="senbjw_quer_medium_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6492875"/>
            <a:ext cx="2152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5" descr="IMG_0415_1"/>
          <p:cNvPicPr>
            <a:picLocks noChangeAspect="1" noChangeArrowheads="1"/>
          </p:cNvPicPr>
          <p:nvPr/>
        </p:nvPicPr>
        <p:blipFill>
          <a:blip r:embed="rId6">
            <a:lum bright="66000" contrast="-66000"/>
            <a:extLst>
              <a:ext uri="{28A0092B-C50C-407E-A947-70E740481C1C}">
                <a14:useLocalDpi xmlns:a14="http://schemas.microsoft.com/office/drawing/2010/main" val="0"/>
              </a:ext>
            </a:extLst>
          </a:blip>
          <a:srcRect/>
          <a:stretch>
            <a:fillRect/>
          </a:stretch>
        </p:blipFill>
        <p:spPr bwMode="auto">
          <a:xfrm>
            <a:off x="755650" y="1077912"/>
            <a:ext cx="838835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descr="SESB_Logo_cmyk.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2428" y="-1"/>
            <a:ext cx="901572" cy="1077913"/>
          </a:xfrm>
          <a:prstGeom prst="rect">
            <a:avLst/>
          </a:prstGeom>
        </p:spPr>
      </p:pic>
      <p:sp>
        <p:nvSpPr>
          <p:cNvPr id="2" name="Rectangle 1"/>
          <p:cNvSpPr/>
          <p:nvPr/>
        </p:nvSpPr>
        <p:spPr>
          <a:xfrm>
            <a:off x="892350" y="1148838"/>
            <a:ext cx="7992888" cy="5324535"/>
          </a:xfrm>
          <a:prstGeom prst="rect">
            <a:avLst/>
          </a:prstGeom>
        </p:spPr>
        <p:txBody>
          <a:bodyPr wrap="square">
            <a:spAutoFit/>
          </a:bodyPr>
          <a:lstStyle/>
          <a:p>
            <a:r>
              <a:rPr lang="de-DE" altLang="de-DE" sz="2800" b="1" dirty="0"/>
              <a:t>Die Europäische Dimension in der SESB</a:t>
            </a:r>
          </a:p>
          <a:p>
            <a:endParaRPr lang="de-DE" altLang="de-DE" sz="2400" b="1" dirty="0"/>
          </a:p>
          <a:p>
            <a:pPr marL="342900" indent="-342900">
              <a:buFont typeface="Arial" panose="020B0604020202020204" pitchFamily="34" charset="0"/>
              <a:buChar char="•"/>
            </a:pPr>
            <a:r>
              <a:rPr lang="de-DE" altLang="de-DE" sz="2400" b="1" dirty="0">
                <a:solidFill>
                  <a:schemeClr val="tx2"/>
                </a:solidFill>
              </a:rPr>
              <a:t>Austausch, Kooperation und schulübergreifende Aktivitäten zwischen den Standorten der SESB</a:t>
            </a:r>
          </a:p>
          <a:p>
            <a:pPr marL="342900" indent="-342900">
              <a:buFont typeface="Arial" panose="020B0604020202020204" pitchFamily="34" charset="0"/>
              <a:buChar char="•"/>
            </a:pPr>
            <a:endParaRPr lang="de-DE" altLang="de-DE" sz="2400" b="1" dirty="0">
              <a:solidFill>
                <a:schemeClr val="tx2"/>
              </a:solidFill>
            </a:endParaRPr>
          </a:p>
          <a:p>
            <a:pPr marL="342900" indent="-342900">
              <a:buFont typeface="Arial" panose="020B0604020202020204" pitchFamily="34" charset="0"/>
              <a:buChar char="•"/>
            </a:pPr>
            <a:r>
              <a:rPr lang="de-DE" altLang="de-DE" sz="2400" b="1" dirty="0">
                <a:solidFill>
                  <a:schemeClr val="tx2"/>
                </a:solidFill>
              </a:rPr>
              <a:t>Austausch und Begegnungen mit Schulen im Ausland</a:t>
            </a:r>
          </a:p>
          <a:p>
            <a:pPr marL="342900" indent="-342900">
              <a:buFont typeface="Arial" panose="020B0604020202020204" pitchFamily="34" charset="0"/>
              <a:buChar char="•"/>
            </a:pPr>
            <a:endParaRPr lang="de-DE" altLang="de-DE" sz="2400" b="1" dirty="0">
              <a:solidFill>
                <a:schemeClr val="tx2"/>
              </a:solidFill>
            </a:endParaRPr>
          </a:p>
          <a:p>
            <a:pPr marL="342900" indent="-342900">
              <a:buFont typeface="Arial" panose="020B0604020202020204" pitchFamily="34" charset="0"/>
              <a:buChar char="•"/>
            </a:pPr>
            <a:r>
              <a:rPr lang="de-DE" altLang="de-DE" sz="2400" b="1" dirty="0">
                <a:solidFill>
                  <a:schemeClr val="tx2"/>
                </a:solidFill>
              </a:rPr>
              <a:t>EU-Projekte</a:t>
            </a:r>
          </a:p>
          <a:p>
            <a:pPr marL="342900" indent="-342900">
              <a:buFont typeface="Arial" panose="020B0604020202020204" pitchFamily="34" charset="0"/>
              <a:buChar char="•"/>
            </a:pPr>
            <a:endParaRPr lang="de-DE" altLang="de-DE" sz="2400" b="1" dirty="0">
              <a:solidFill>
                <a:schemeClr val="tx2"/>
              </a:solidFill>
            </a:endParaRPr>
          </a:p>
          <a:p>
            <a:pPr marL="342900" indent="-342900">
              <a:buFont typeface="Arial" panose="020B0604020202020204" pitchFamily="34" charset="0"/>
              <a:buChar char="•"/>
            </a:pPr>
            <a:r>
              <a:rPr lang="de-DE" altLang="de-DE" sz="2400" b="1" dirty="0">
                <a:solidFill>
                  <a:schemeClr val="tx2"/>
                </a:solidFill>
              </a:rPr>
              <a:t>Spracharbeit und interkulturelle Arbeit zu Themen der Europäischen Dimension</a:t>
            </a:r>
          </a:p>
          <a:p>
            <a:endParaRPr lang="de-DE" altLang="de-DE" sz="2400" b="1" dirty="0">
              <a:solidFill>
                <a:schemeClr val="tx2"/>
              </a:solidFill>
            </a:endParaRPr>
          </a:p>
          <a:p>
            <a:pPr marL="342900" indent="-342900">
              <a:buFont typeface="Arial" panose="020B0604020202020204" pitchFamily="34" charset="0"/>
              <a:buChar char="•"/>
            </a:pPr>
            <a:r>
              <a:rPr lang="de-DE" altLang="de-DE" sz="2400" b="1" dirty="0">
                <a:solidFill>
                  <a:schemeClr val="tx2"/>
                </a:solidFill>
              </a:rPr>
              <a:t>Zertifizierung der „Exzellenten Europabildung“</a:t>
            </a:r>
          </a:p>
        </p:txBody>
      </p:sp>
      <p:pic>
        <p:nvPicPr>
          <p:cNvPr id="3" name="Video 2">
            <a:hlinkClick r:id="" action="ppaction://media"/>
            <a:extLst>
              <a:ext uri="{FF2B5EF4-FFF2-40B4-BE49-F238E27FC236}">
                <a16:creationId xmlns:a16="http://schemas.microsoft.com/office/drawing/2014/main" xmlns="" id="{D2C29064-0B56-41B8-95D8-B656FEFD6126}"/>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908375514"/>
      </p:ext>
    </p:extLst>
  </p:cSld>
  <p:clrMapOvr>
    <a:masterClrMapping/>
  </p:clrMapOvr>
  <mc:AlternateContent xmlns:mc="http://schemas.openxmlformats.org/markup-compatibility/2006" xmlns:p14="http://schemas.microsoft.com/office/powerpoint/2010/main">
    <mc:Choice Requires="p14">
      <p:transition spd="med" p14:dur="700" advTm="106585">
        <p:fade/>
      </p:transition>
    </mc:Choice>
    <mc:Fallback xmlns="">
      <p:transition spd="med" advTm="1065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4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3"/>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87"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88"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16389" name="Text Box 5"/>
          <p:cNvSpPr txBox="1">
            <a:spLocks noChangeArrowheads="1"/>
          </p:cNvSpPr>
          <p:nvPr/>
        </p:nvSpPr>
        <p:spPr bwMode="auto">
          <a:xfrm rot="16200000">
            <a:off x="-2687637" y="3076289"/>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dirty="0">
                <a:solidFill>
                  <a:srgbClr val="009900"/>
                </a:solidFill>
                <a:latin typeface="SenBJS" pitchFamily="34" charset="0"/>
              </a:rPr>
              <a:t>Wissen um 11, 20.7.2019</a:t>
            </a:r>
          </a:p>
        </p:txBody>
      </p:sp>
      <p:sp>
        <p:nvSpPr>
          <p:cNvPr id="16390" name="Rectangle 6"/>
          <p:cNvSpPr>
            <a:spLocks noChangeArrowheads="1"/>
          </p:cNvSpPr>
          <p:nvPr/>
        </p:nvSpPr>
        <p:spPr bwMode="auto">
          <a:xfrm>
            <a:off x="762000" y="609600"/>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16391"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2" name="Text Box 8"/>
          <p:cNvSpPr txBox="1">
            <a:spLocks noChangeArrowheads="1"/>
          </p:cNvSpPr>
          <p:nvPr/>
        </p:nvSpPr>
        <p:spPr bwMode="auto">
          <a:xfrm>
            <a:off x="1905000" y="6556375"/>
            <a:ext cx="4953000" cy="2444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000">
              <a:latin typeface="SenBJS" pitchFamily="34" charset="0"/>
            </a:endParaRPr>
          </a:p>
        </p:txBody>
      </p:sp>
      <p:sp>
        <p:nvSpPr>
          <p:cNvPr id="16393"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4"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5"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6"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7"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16399" name="Picture 15" descr="IMG_0415_1"/>
          <p:cNvPicPr>
            <a:picLocks noChangeAspect="1" noChangeArrowheads="1"/>
          </p:cNvPicPr>
          <p:nvPr/>
        </p:nvPicPr>
        <p:blipFill>
          <a:blip r:embed="rId4">
            <a:lum bright="66000" contrast="-66000"/>
            <a:extLst>
              <a:ext uri="{28A0092B-C50C-407E-A947-70E740481C1C}">
                <a14:useLocalDpi xmlns:a14="http://schemas.microsoft.com/office/drawing/2010/main" val="0"/>
              </a:ext>
            </a:extLst>
          </a:blip>
          <a:srcRect/>
          <a:stretch>
            <a:fillRect/>
          </a:stretch>
        </p:blipFill>
        <p:spPr bwMode="auto">
          <a:xfrm>
            <a:off x="744348" y="1079848"/>
            <a:ext cx="8399651" cy="522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2788" y="104775"/>
            <a:ext cx="8112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Rectangle 17"/>
          <p:cNvSpPr>
            <a:spLocks noChangeArrowheads="1"/>
          </p:cNvSpPr>
          <p:nvPr/>
        </p:nvSpPr>
        <p:spPr bwMode="auto">
          <a:xfrm>
            <a:off x="961231" y="1557338"/>
            <a:ext cx="7648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b="1" dirty="0">
                <a:solidFill>
                  <a:schemeClr val="tx2"/>
                </a:solidFill>
                <a:latin typeface="Arial" charset="0"/>
              </a:rPr>
              <a:t> </a:t>
            </a:r>
          </a:p>
        </p:txBody>
      </p:sp>
      <p:sp>
        <p:nvSpPr>
          <p:cNvPr id="5" name="Textfeld 4"/>
          <p:cNvSpPr txBox="1"/>
          <p:nvPr/>
        </p:nvSpPr>
        <p:spPr>
          <a:xfrm>
            <a:off x="968888" y="1066800"/>
            <a:ext cx="8067607" cy="5139869"/>
          </a:xfrm>
          <a:prstGeom prst="rect">
            <a:avLst/>
          </a:prstGeom>
          <a:noFill/>
        </p:spPr>
        <p:txBody>
          <a:bodyPr wrap="square" rtlCol="0">
            <a:spAutoFit/>
          </a:bodyPr>
          <a:lstStyle/>
          <a:p>
            <a:r>
              <a:rPr lang="de-DE" sz="2800" b="1" dirty="0">
                <a:latin typeface="+mj-lt"/>
              </a:rPr>
              <a:t>2014/15: Erste wissenschaftliche Evaluation der SESB</a:t>
            </a:r>
          </a:p>
          <a:p>
            <a:endParaRPr lang="de-DE" altLang="de-DE" sz="2400" b="1" dirty="0">
              <a:latin typeface="+mj-lt"/>
            </a:endParaRPr>
          </a:p>
          <a:p>
            <a:r>
              <a:rPr lang="de-DE" altLang="de-DE" sz="2400" b="1" dirty="0">
                <a:latin typeface="+mj-lt"/>
              </a:rPr>
              <a:t>Universität Kiel, Max-Planck-Institut für Bildungsforschung</a:t>
            </a:r>
          </a:p>
          <a:p>
            <a:pPr marL="800100" lvl="1" indent="-342900" eaLnBrk="1" hangingPunct="1">
              <a:buFont typeface="Arial" panose="020B0604020202020204" pitchFamily="34" charset="0"/>
              <a:buChar char="•"/>
            </a:pPr>
            <a:r>
              <a:rPr lang="de-DE" altLang="de-DE" sz="2400" b="1" dirty="0">
                <a:latin typeface="+mj-lt"/>
              </a:rPr>
              <a:t>Leistungsvergleiche in den Klassen</a:t>
            </a:r>
            <a:br>
              <a:rPr lang="de-DE" altLang="de-DE" sz="2400" b="1" dirty="0">
                <a:latin typeface="+mj-lt"/>
              </a:rPr>
            </a:br>
            <a:r>
              <a:rPr lang="de-DE" altLang="de-DE" sz="2400" b="1" dirty="0">
                <a:latin typeface="+mj-lt"/>
              </a:rPr>
              <a:t>4 und 9, zwischen SESB und Regelklassen</a:t>
            </a:r>
          </a:p>
          <a:p>
            <a:pPr marL="800100" lvl="2" indent="-342900" eaLnBrk="1" hangingPunct="1">
              <a:buFont typeface="Arial" panose="020B0604020202020204" pitchFamily="34" charset="0"/>
              <a:buChar char="•"/>
            </a:pPr>
            <a:r>
              <a:rPr lang="fr-FR" altLang="de-DE" sz="2400" b="1" dirty="0" err="1">
                <a:latin typeface="+mj-lt"/>
              </a:rPr>
              <a:t>Kompetenzmessung</a:t>
            </a:r>
            <a:r>
              <a:rPr lang="fr-FR" altLang="de-DE" sz="2400" b="1" dirty="0">
                <a:latin typeface="+mj-lt"/>
              </a:rPr>
              <a:t> in </a:t>
            </a:r>
            <a:r>
              <a:rPr lang="fr-FR" altLang="de-DE" sz="2400" b="1" dirty="0" err="1">
                <a:latin typeface="+mj-lt"/>
              </a:rPr>
              <a:t>Mathematik</a:t>
            </a:r>
            <a:r>
              <a:rPr lang="fr-FR" altLang="de-DE" sz="2400" b="1" dirty="0">
                <a:latin typeface="+mj-lt"/>
              </a:rPr>
              <a:t>, Deutsch, </a:t>
            </a:r>
            <a:r>
              <a:rPr lang="fr-FR" altLang="de-DE" sz="2400" b="1" dirty="0" err="1">
                <a:latin typeface="+mj-lt"/>
              </a:rPr>
              <a:t>Englisch</a:t>
            </a:r>
            <a:r>
              <a:rPr lang="fr-FR" altLang="de-DE" sz="2400" b="1" dirty="0">
                <a:latin typeface="+mj-lt"/>
              </a:rPr>
              <a:t> </a:t>
            </a:r>
            <a:r>
              <a:rPr lang="fr-FR" altLang="de-DE" sz="2400" b="1" dirty="0" err="1">
                <a:latin typeface="+mj-lt"/>
              </a:rPr>
              <a:t>und</a:t>
            </a:r>
            <a:r>
              <a:rPr lang="fr-FR" altLang="de-DE" sz="2400" b="1" dirty="0">
                <a:latin typeface="+mj-lt"/>
              </a:rPr>
              <a:t> </a:t>
            </a:r>
            <a:r>
              <a:rPr lang="fr-FR" altLang="de-DE" sz="2400" b="1" dirty="0" err="1">
                <a:latin typeface="+mj-lt"/>
              </a:rPr>
              <a:t>Naturwissenschaften</a:t>
            </a:r>
            <a:endParaRPr lang="fr-FR" altLang="de-DE" sz="2400" b="1" dirty="0">
              <a:latin typeface="+mj-lt"/>
            </a:endParaRPr>
          </a:p>
          <a:p>
            <a:pPr marL="800100" lvl="2" indent="-342900" eaLnBrk="1" hangingPunct="1">
              <a:buFont typeface="Arial" panose="020B0604020202020204" pitchFamily="34" charset="0"/>
              <a:buChar char="•"/>
            </a:pPr>
            <a:r>
              <a:rPr lang="fr-FR" altLang="de-DE" sz="2400" b="1" dirty="0" err="1">
                <a:latin typeface="+mj-lt"/>
              </a:rPr>
              <a:t>Messung</a:t>
            </a:r>
            <a:r>
              <a:rPr lang="fr-FR" altLang="de-DE" sz="2400" b="1" dirty="0">
                <a:latin typeface="+mj-lt"/>
              </a:rPr>
              <a:t> </a:t>
            </a:r>
            <a:r>
              <a:rPr lang="fr-FR" altLang="de-DE" sz="2400" b="1" dirty="0" err="1">
                <a:latin typeface="+mj-lt"/>
              </a:rPr>
              <a:t>interkultureller</a:t>
            </a:r>
            <a:r>
              <a:rPr lang="fr-FR" altLang="de-DE" sz="2400" b="1" dirty="0">
                <a:latin typeface="+mj-lt"/>
              </a:rPr>
              <a:t> </a:t>
            </a:r>
            <a:r>
              <a:rPr lang="fr-FR" altLang="de-DE" sz="2400" b="1" dirty="0" err="1">
                <a:latin typeface="+mj-lt"/>
              </a:rPr>
              <a:t>Kompetenz</a:t>
            </a:r>
            <a:r>
              <a:rPr lang="fr-FR" altLang="de-DE" sz="2400" b="1" dirty="0">
                <a:latin typeface="+mj-lt"/>
              </a:rPr>
              <a:t> </a:t>
            </a:r>
            <a:r>
              <a:rPr lang="fr-FR" altLang="de-DE" sz="2400" b="1" dirty="0" err="1">
                <a:latin typeface="+mj-lt"/>
              </a:rPr>
              <a:t>und</a:t>
            </a:r>
            <a:r>
              <a:rPr lang="fr-FR" altLang="de-DE" sz="2400" b="1" dirty="0">
                <a:latin typeface="+mj-lt"/>
              </a:rPr>
              <a:t> </a:t>
            </a:r>
            <a:r>
              <a:rPr lang="fr-FR" altLang="de-DE" sz="2400" b="1" dirty="0" err="1">
                <a:latin typeface="+mj-lt"/>
              </a:rPr>
              <a:t>Einstellungen</a:t>
            </a:r>
            <a:endParaRPr lang="fr-FR" altLang="de-DE" sz="2400" b="1" dirty="0">
              <a:latin typeface="+mj-lt"/>
            </a:endParaRPr>
          </a:p>
          <a:p>
            <a:pPr marL="800100" lvl="2" indent="-342900" eaLnBrk="1" hangingPunct="1">
              <a:buFont typeface="Arial" panose="020B0604020202020204" pitchFamily="34" charset="0"/>
              <a:buChar char="•"/>
            </a:pPr>
            <a:endParaRPr lang="fr-FR" altLang="de-DE" sz="2400" b="1" dirty="0">
              <a:latin typeface="+mj-lt"/>
            </a:endParaRPr>
          </a:p>
          <a:p>
            <a:pPr marL="457200" lvl="2" eaLnBrk="1" hangingPunct="1"/>
            <a:r>
              <a:rPr lang="fr-FR" altLang="de-DE" sz="1600" b="1" dirty="0">
                <a:latin typeface="+mj-lt"/>
              </a:rPr>
              <a:t>Lit: </a:t>
            </a:r>
            <a:r>
              <a:rPr lang="fr-FR" altLang="de-DE" sz="1600" b="1" dirty="0" err="1">
                <a:latin typeface="+mj-lt"/>
              </a:rPr>
              <a:t>Möller</a:t>
            </a:r>
            <a:r>
              <a:rPr lang="fr-FR" altLang="de-DE" sz="1600" b="1" dirty="0">
                <a:latin typeface="+mj-lt"/>
              </a:rPr>
              <a:t>, Jens et.al. (</a:t>
            </a:r>
            <a:r>
              <a:rPr lang="fr-FR" altLang="de-DE" sz="1600" b="1" dirty="0" err="1">
                <a:latin typeface="+mj-lt"/>
              </a:rPr>
              <a:t>Hrsg</a:t>
            </a:r>
            <a:r>
              <a:rPr lang="fr-FR" altLang="de-DE" sz="1600" b="1" dirty="0">
                <a:latin typeface="+mj-lt"/>
              </a:rPr>
              <a:t>.): </a:t>
            </a:r>
            <a:r>
              <a:rPr lang="fr-FR" altLang="de-DE" sz="1600" b="1" dirty="0" err="1">
                <a:latin typeface="+mj-lt"/>
              </a:rPr>
              <a:t>Erfolgreich</a:t>
            </a:r>
            <a:r>
              <a:rPr lang="fr-FR" altLang="de-DE" sz="1600" b="1" dirty="0">
                <a:latin typeface="+mj-lt"/>
              </a:rPr>
              <a:t> </a:t>
            </a:r>
            <a:r>
              <a:rPr lang="fr-FR" altLang="de-DE" sz="1600" b="1" dirty="0" err="1">
                <a:latin typeface="+mj-lt"/>
              </a:rPr>
              <a:t>integrieren</a:t>
            </a:r>
            <a:r>
              <a:rPr lang="fr-FR" altLang="de-DE" sz="1600" b="1" dirty="0">
                <a:latin typeface="+mj-lt"/>
              </a:rPr>
              <a:t> – die </a:t>
            </a:r>
            <a:r>
              <a:rPr lang="fr-FR" altLang="de-DE" sz="1600" b="1" dirty="0" err="1">
                <a:latin typeface="+mj-lt"/>
              </a:rPr>
              <a:t>Staatliche</a:t>
            </a:r>
            <a:r>
              <a:rPr lang="fr-FR" altLang="de-DE" sz="1600" b="1" dirty="0">
                <a:latin typeface="+mj-lt"/>
              </a:rPr>
              <a:t> Europa-</a:t>
            </a:r>
            <a:r>
              <a:rPr lang="fr-FR" altLang="de-DE" sz="1600" b="1" dirty="0" err="1">
                <a:latin typeface="+mj-lt"/>
              </a:rPr>
              <a:t>Schule</a:t>
            </a:r>
            <a:r>
              <a:rPr lang="fr-FR" altLang="de-DE" sz="1600" b="1" dirty="0">
                <a:latin typeface="+mj-lt"/>
              </a:rPr>
              <a:t> Berlin. Münster, New York (</a:t>
            </a:r>
            <a:r>
              <a:rPr lang="fr-FR" altLang="de-DE" sz="1600" b="1" dirty="0" err="1">
                <a:latin typeface="+mj-lt"/>
              </a:rPr>
              <a:t>Waxmann</a:t>
            </a:r>
            <a:r>
              <a:rPr lang="fr-FR" altLang="de-DE" sz="1600" b="1" dirty="0">
                <a:latin typeface="+mj-lt"/>
              </a:rPr>
              <a:t>) 2017</a:t>
            </a:r>
            <a:endParaRPr lang="de-DE" sz="2000" dirty="0">
              <a:latin typeface="SenBJS" panose="020B0600000000000000" pitchFamily="34" charset="0"/>
            </a:endParaRPr>
          </a:p>
        </p:txBody>
      </p:sp>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4940" y="1524000"/>
            <a:ext cx="16668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765DB542-DA87-44EA-93D5-D12DE7611BF8}"/>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4165428943"/>
      </p:ext>
    </p:extLst>
  </p:cSld>
  <p:clrMapOvr>
    <a:masterClrMapping/>
  </p:clrMapOvr>
  <mc:AlternateContent xmlns:mc="http://schemas.openxmlformats.org/markup-compatibility/2006" xmlns:p14="http://schemas.microsoft.com/office/powerpoint/2010/main">
    <mc:Choice Requires="p14">
      <p:transition spd="med" p14:dur="700" advTm="54850">
        <p:fade/>
      </p:transition>
    </mc:Choice>
    <mc:Fallback xmlns="">
      <p:transition spd="med" advTm="54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9"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4100" name="Text Box 4"/>
          <p:cNvSpPr txBox="1">
            <a:spLocks noChangeArrowheads="1"/>
          </p:cNvSpPr>
          <p:nvPr/>
        </p:nvSpPr>
        <p:spPr bwMode="auto">
          <a:xfrm>
            <a:off x="762000" y="0"/>
            <a:ext cx="8382000" cy="650875"/>
          </a:xfrm>
          <a:prstGeom prst="rect">
            <a:avLst/>
          </a:prstGeom>
          <a:solidFill>
            <a:schemeClr val="bg1"/>
          </a:solidFill>
          <a:ln w="9525">
            <a:solidFill>
              <a:srgbClr val="FF9966"/>
            </a:solidFill>
            <a:miter lim="800000"/>
            <a:headEnd/>
            <a:tailEnd/>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4101" name="Text Box 5"/>
          <p:cNvSpPr txBox="1">
            <a:spLocks noChangeArrowheads="1"/>
          </p:cNvSpPr>
          <p:nvPr/>
        </p:nvSpPr>
        <p:spPr bwMode="auto">
          <a:xfrm rot="-5400000">
            <a:off x="-2687637" y="3081049"/>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4102"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4103" name="Text Box 7"/>
          <p:cNvSpPr txBox="1">
            <a:spLocks noChangeArrowheads="1"/>
          </p:cNvSpPr>
          <p:nvPr/>
        </p:nvSpPr>
        <p:spPr bwMode="auto">
          <a:xfrm>
            <a:off x="1763713"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4105"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4106"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4107"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4108"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4109"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4111"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62000" y="1077913"/>
            <a:ext cx="8382000" cy="541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Rectangle 17"/>
          <p:cNvSpPr>
            <a:spLocks noChangeArrowheads="1"/>
          </p:cNvSpPr>
          <p:nvPr/>
        </p:nvSpPr>
        <p:spPr bwMode="auto">
          <a:xfrm>
            <a:off x="1258888" y="1700213"/>
            <a:ext cx="66246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de-DE" sz="2800" b="1" dirty="0">
                <a:latin typeface="+mj-lt"/>
              </a:rPr>
              <a:t>Grundprinzip und Ziele der SESB</a:t>
            </a:r>
          </a:p>
        </p:txBody>
      </p:sp>
      <p:sp>
        <p:nvSpPr>
          <p:cNvPr id="4114" name="Rectangle 18"/>
          <p:cNvSpPr>
            <a:spLocks noChangeArrowheads="1"/>
          </p:cNvSpPr>
          <p:nvPr/>
        </p:nvSpPr>
        <p:spPr bwMode="auto">
          <a:xfrm>
            <a:off x="1331913" y="2319338"/>
            <a:ext cx="6769100"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1600"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ct val="0"/>
              </a:spcBef>
              <a:buNone/>
            </a:pPr>
            <a:r>
              <a:rPr lang="de-DE" altLang="de-DE" sz="2000" b="1" dirty="0">
                <a:latin typeface="+mj-lt"/>
              </a:rPr>
              <a:t>integrierte Erziehung bilingualer Lerngruppen bei durchgehend zweisprachigem Unterricht von der Schulanfangsphase bis zum Abitur </a:t>
            </a:r>
          </a:p>
          <a:p>
            <a:pPr marL="0" indent="0" eaLnBrk="1" hangingPunct="1">
              <a:spcBef>
                <a:spcPct val="0"/>
              </a:spcBef>
              <a:buNone/>
            </a:pPr>
            <a:endParaRPr lang="de-DE" altLang="de-DE" sz="2000" b="1" dirty="0">
              <a:latin typeface="+mj-lt"/>
            </a:endParaRPr>
          </a:p>
          <a:p>
            <a:pPr marL="0" indent="0" algn="ctr" eaLnBrk="1" hangingPunct="1">
              <a:spcBef>
                <a:spcPct val="0"/>
              </a:spcBef>
              <a:buNone/>
            </a:pPr>
            <a:r>
              <a:rPr lang="de-DE" altLang="de-DE" sz="2000" b="1" dirty="0">
                <a:latin typeface="+mj-lt"/>
              </a:rPr>
              <a:t>(</a:t>
            </a:r>
            <a:r>
              <a:rPr lang="de-DE" altLang="de-DE" sz="2000" b="1" u="sng" dirty="0">
                <a:latin typeface="+mj-lt"/>
              </a:rPr>
              <a:t>Prinzip der dualen Immersion</a:t>
            </a:r>
            <a:r>
              <a:rPr lang="de-DE" altLang="de-DE" sz="2000" b="1" dirty="0">
                <a:latin typeface="+mj-lt"/>
              </a:rPr>
              <a:t>)</a:t>
            </a:r>
          </a:p>
          <a:p>
            <a:pPr eaLnBrk="1" hangingPunct="1">
              <a:spcBef>
                <a:spcPct val="0"/>
              </a:spcBef>
            </a:pPr>
            <a:endParaRPr lang="de-DE" altLang="de-DE" sz="2000" b="1" dirty="0">
              <a:latin typeface="+mj-lt"/>
            </a:endParaRPr>
          </a:p>
          <a:p>
            <a:pPr marL="0" indent="0" algn="ctr" eaLnBrk="1" hangingPunct="1">
              <a:spcBef>
                <a:spcPct val="0"/>
              </a:spcBef>
              <a:buNone/>
            </a:pPr>
            <a:r>
              <a:rPr lang="de-DE" altLang="de-DE" sz="2000" b="1" dirty="0">
                <a:latin typeface="+mj-lt"/>
              </a:rPr>
              <a:t>Sprachliche und kulturelle Begegnungsschule, </a:t>
            </a:r>
          </a:p>
          <a:p>
            <a:pPr marL="0" indent="0" algn="ctr" eaLnBrk="1" hangingPunct="1">
              <a:spcBef>
                <a:spcPct val="0"/>
              </a:spcBef>
              <a:buNone/>
            </a:pPr>
            <a:r>
              <a:rPr lang="de-DE" altLang="de-DE" sz="2000" b="1" dirty="0">
                <a:latin typeface="+mj-lt"/>
              </a:rPr>
              <a:t>mit dem Ziel der Entwicklung der</a:t>
            </a:r>
          </a:p>
          <a:p>
            <a:pPr eaLnBrk="1" hangingPunct="1">
              <a:spcBef>
                <a:spcPct val="0"/>
              </a:spcBef>
              <a:buFontTx/>
              <a:buNone/>
            </a:pPr>
            <a:endParaRPr lang="de-DE" altLang="de-DE" sz="2000" b="1" dirty="0">
              <a:latin typeface="+mj-lt"/>
            </a:endParaRPr>
          </a:p>
          <a:p>
            <a:pPr algn="ctr" eaLnBrk="1" hangingPunct="1">
              <a:spcBef>
                <a:spcPct val="0"/>
              </a:spcBef>
            </a:pPr>
            <a:r>
              <a:rPr lang="de-DE" altLang="de-DE" sz="2000" b="1" dirty="0">
                <a:latin typeface="+mj-lt"/>
              </a:rPr>
              <a:t>sprachlichen Kompetenz </a:t>
            </a:r>
          </a:p>
          <a:p>
            <a:pPr eaLnBrk="1" hangingPunct="1">
              <a:spcBef>
                <a:spcPct val="0"/>
              </a:spcBef>
              <a:buFontTx/>
              <a:buNone/>
            </a:pPr>
            <a:endParaRPr lang="de-DE" altLang="de-DE" sz="2000" b="1" dirty="0">
              <a:latin typeface="+mj-lt"/>
            </a:endParaRPr>
          </a:p>
          <a:p>
            <a:pPr algn="ctr" eaLnBrk="1" hangingPunct="1">
              <a:spcBef>
                <a:spcPct val="0"/>
              </a:spcBef>
            </a:pPr>
            <a:r>
              <a:rPr lang="de-DE" altLang="de-DE" sz="2000" b="1" dirty="0">
                <a:latin typeface="+mj-lt"/>
              </a:rPr>
              <a:t>interkulturellen Kompetenz</a:t>
            </a:r>
          </a:p>
          <a:p>
            <a:pPr eaLnBrk="1" hangingPunct="1">
              <a:spcBef>
                <a:spcPct val="0"/>
              </a:spcBef>
              <a:buFontTx/>
              <a:buNone/>
            </a:pPr>
            <a:r>
              <a:rPr lang="de-DE" altLang="de-DE" sz="1400" b="1" dirty="0">
                <a:solidFill>
                  <a:schemeClr val="accent2"/>
                </a:solidFill>
                <a:latin typeface="SenBJS" panose="020B0600000000000000" pitchFamily="34" charset="0"/>
              </a:rPr>
              <a:t>	</a:t>
            </a:r>
          </a:p>
        </p:txBody>
      </p:sp>
      <p:pic>
        <p:nvPicPr>
          <p:cNvPr id="19" name="Image 18"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2427" y="0"/>
            <a:ext cx="901573" cy="1077913"/>
          </a:xfrm>
          <a:prstGeom prst="rect">
            <a:avLst/>
          </a:prstGeom>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Video 2">
            <a:hlinkClick r:id="" action="ppaction://media"/>
            <a:extLst>
              <a:ext uri="{FF2B5EF4-FFF2-40B4-BE49-F238E27FC236}">
                <a16:creationId xmlns:a16="http://schemas.microsoft.com/office/drawing/2014/main" xmlns="" id="{1AB5CDB8-5796-4ECE-80AF-FEBA46DA96C5}"/>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9056">
        <p:fade/>
      </p:transition>
    </mc:Choice>
    <mc:Fallback xmlns="">
      <p:transition spd="med" advTm="290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3"/>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Foliennummernplatzhalter 5"/>
          <p:cNvSpPr txBox="1">
            <a:spLocks/>
          </p:cNvSpPr>
          <p:nvPr/>
        </p:nvSpPr>
        <p:spPr bwMode="auto">
          <a:xfrm>
            <a:off x="7187847" y="1"/>
            <a:ext cx="751775" cy="36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2200">
                <a:solidFill>
                  <a:schemeClr val="bg1"/>
                </a:solidFill>
                <a:latin typeface="Arial" charset="0"/>
              </a:defRPr>
            </a:lvl1pPr>
            <a:lvl2pPr marL="742950" indent="-285750">
              <a:defRPr sz="2200">
                <a:solidFill>
                  <a:schemeClr val="bg1"/>
                </a:solidFill>
                <a:latin typeface="Arial" charset="0"/>
              </a:defRPr>
            </a:lvl2pPr>
            <a:lvl3pPr marL="1143000" indent="-228600">
              <a:defRPr sz="2200">
                <a:solidFill>
                  <a:schemeClr val="bg1"/>
                </a:solidFill>
                <a:latin typeface="Arial" charset="0"/>
              </a:defRPr>
            </a:lvl3pPr>
            <a:lvl4pPr marL="1600200" indent="-228600">
              <a:defRPr sz="2200">
                <a:solidFill>
                  <a:schemeClr val="bg1"/>
                </a:solidFill>
                <a:latin typeface="Arial" charset="0"/>
              </a:defRPr>
            </a:lvl4pPr>
            <a:lvl5pPr marL="2057400" indent="-228600">
              <a:defRPr sz="2200">
                <a:solidFill>
                  <a:schemeClr val="bg1"/>
                </a:solidFill>
                <a:latin typeface="Arial" charset="0"/>
              </a:defRPr>
            </a:lvl5pPr>
            <a:lvl6pPr marL="2514600" indent="-228600" eaLnBrk="0" fontAlgn="base" hangingPunct="0">
              <a:spcBef>
                <a:spcPct val="0"/>
              </a:spcBef>
              <a:spcAft>
                <a:spcPct val="0"/>
              </a:spcAft>
              <a:defRPr sz="2200">
                <a:solidFill>
                  <a:schemeClr val="bg1"/>
                </a:solidFill>
                <a:latin typeface="Arial" charset="0"/>
              </a:defRPr>
            </a:lvl6pPr>
            <a:lvl7pPr marL="2971800" indent="-228600" eaLnBrk="0" fontAlgn="base" hangingPunct="0">
              <a:spcBef>
                <a:spcPct val="0"/>
              </a:spcBef>
              <a:spcAft>
                <a:spcPct val="0"/>
              </a:spcAft>
              <a:defRPr sz="2200">
                <a:solidFill>
                  <a:schemeClr val="bg1"/>
                </a:solidFill>
                <a:latin typeface="Arial" charset="0"/>
              </a:defRPr>
            </a:lvl7pPr>
            <a:lvl8pPr marL="3429000" indent="-228600" eaLnBrk="0" fontAlgn="base" hangingPunct="0">
              <a:spcBef>
                <a:spcPct val="0"/>
              </a:spcBef>
              <a:spcAft>
                <a:spcPct val="0"/>
              </a:spcAft>
              <a:defRPr sz="2200">
                <a:solidFill>
                  <a:schemeClr val="bg1"/>
                </a:solidFill>
                <a:latin typeface="Arial" charset="0"/>
              </a:defRPr>
            </a:lvl8pPr>
            <a:lvl9pPr marL="3886200" indent="-228600" eaLnBrk="0" fontAlgn="base" hangingPunct="0">
              <a:spcBef>
                <a:spcPct val="0"/>
              </a:spcBef>
              <a:spcAft>
                <a:spcPct val="0"/>
              </a:spcAft>
              <a:defRPr sz="2200">
                <a:solidFill>
                  <a:schemeClr val="bg1"/>
                </a:solidFill>
                <a:latin typeface="Arial" charset="0"/>
              </a:defRPr>
            </a:lvl9pPr>
          </a:lstStyle>
          <a:p>
            <a:pPr algn="r"/>
            <a:fld id="{E8CD9597-952D-4128-9BED-7E2D73765653}" type="slidenum">
              <a:rPr lang="de-DE" sz="1800" b="1">
                <a:latin typeface="+mn-lt"/>
                <a:ea typeface="Verdana" pitchFamily="34" charset="0"/>
                <a:cs typeface="Verdana" pitchFamily="34" charset="0"/>
              </a:rPr>
              <a:pPr algn="r"/>
              <a:t>20</a:t>
            </a:fld>
            <a:endParaRPr lang="de-DE" sz="1800" b="1">
              <a:latin typeface="+mn-lt"/>
              <a:ea typeface="Verdana" pitchFamily="34" charset="0"/>
              <a:cs typeface="Verdana" pitchFamily="34" charset="0"/>
            </a:endParaRPr>
          </a:p>
        </p:txBody>
      </p:sp>
      <p:sp>
        <p:nvSpPr>
          <p:cNvPr id="91" name="Textfeld 8"/>
          <p:cNvSpPr txBox="1">
            <a:spLocks noChangeArrowheads="1"/>
          </p:cNvSpPr>
          <p:nvPr/>
        </p:nvSpPr>
        <p:spPr bwMode="auto">
          <a:xfrm>
            <a:off x="684718" y="2138526"/>
            <a:ext cx="6833948" cy="369332"/>
          </a:xfrm>
          <a:prstGeom prst="rect">
            <a:avLst/>
          </a:prstGeom>
          <a:noFill/>
          <a:ln w="9525">
            <a:noFill/>
            <a:miter lim="800000"/>
            <a:headEnd/>
            <a:tailEnd/>
          </a:ln>
        </p:spPr>
        <p:txBody>
          <a:bodyPr wrap="square">
            <a:spAutoFit/>
          </a:bodyPr>
          <a:lstStyle/>
          <a:p>
            <a:pPr marL="819150" lvl="2" indent="-361950" defTabSz="361950">
              <a:buClr>
                <a:schemeClr val="tx2"/>
              </a:buClr>
              <a:defRPr/>
            </a:pPr>
            <a:endParaRPr lang="de-DE" dirty="0">
              <a:solidFill>
                <a:schemeClr val="tx2"/>
              </a:solidFill>
            </a:endParaRPr>
          </a:p>
        </p:txBody>
      </p:sp>
      <p:sp>
        <p:nvSpPr>
          <p:cNvPr id="7" name="Rectangle 3"/>
          <p:cNvSpPr>
            <a:spLocks noChangeArrowheads="1"/>
          </p:cNvSpPr>
          <p:nvPr/>
        </p:nvSpPr>
        <p:spPr bwMode="auto">
          <a:xfrm>
            <a:off x="0" y="1"/>
            <a:ext cx="9144000" cy="1296146"/>
          </a:xfrm>
          <a:prstGeom prst="rect">
            <a:avLst/>
          </a:prstGeom>
          <a:solidFill>
            <a:srgbClr val="B7CE58"/>
          </a:solidFill>
          <a:ln w="9525">
            <a:noFill/>
            <a:miter lim="800000"/>
            <a:headEnd/>
            <a:tailEnd/>
          </a:ln>
        </p:spPr>
        <p:txBody>
          <a:bodyPr wrap="none" anchor="ctr"/>
          <a:lstStyle/>
          <a:p>
            <a:pPr marL="230400" algn="ctr" defTabSz="914400">
              <a:lnSpc>
                <a:spcPct val="90000"/>
              </a:lnSpc>
              <a:spcBef>
                <a:spcPct val="0"/>
              </a:spcBef>
            </a:pPr>
            <a:r>
              <a:rPr lang="de-DE" sz="4400" cap="small" dirty="0">
                <a:ea typeface="+mj-ea"/>
                <a:cs typeface="+mj-cs"/>
              </a:rPr>
              <a:t>EUROPA-Studie – Studiendesign</a:t>
            </a:r>
          </a:p>
        </p:txBody>
      </p:sp>
      <p:graphicFrame>
        <p:nvGraphicFramePr>
          <p:cNvPr id="8" name="Diagramm 7"/>
          <p:cNvGraphicFramePr/>
          <p:nvPr>
            <p:extLst>
              <p:ext uri="{D42A27DB-BD31-4B8C-83A1-F6EECF244321}">
                <p14:modId xmlns:p14="http://schemas.microsoft.com/office/powerpoint/2010/main" val="1097037774"/>
              </p:ext>
            </p:extLst>
          </p:nvPr>
        </p:nvGraphicFramePr>
        <p:xfrm>
          <a:off x="665215" y="2356149"/>
          <a:ext cx="6967048" cy="20921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Legende mit Pfeil nach unten 8"/>
          <p:cNvSpPr/>
          <p:nvPr/>
        </p:nvSpPr>
        <p:spPr>
          <a:xfrm>
            <a:off x="1446871" y="1498306"/>
            <a:ext cx="1632187" cy="1735501"/>
          </a:xfrm>
          <a:prstGeom prst="downArrowCallout">
            <a:avLst/>
          </a:prstGeom>
          <a:solidFill>
            <a:schemeClr val="bg2"/>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sz="1200" dirty="0">
              <a:solidFill>
                <a:schemeClr val="tx1"/>
              </a:solidFill>
              <a:latin typeface="Arial" pitchFamily="34" charset="0"/>
              <a:cs typeface="Arial" pitchFamily="34" charset="0"/>
            </a:endParaRPr>
          </a:p>
          <a:p>
            <a:pPr algn="ctr"/>
            <a:r>
              <a:rPr lang="de-DE" sz="1200" dirty="0">
                <a:solidFill>
                  <a:schemeClr val="accent3"/>
                </a:solidFill>
                <a:latin typeface="Arial" pitchFamily="34" charset="0"/>
                <a:cs typeface="Arial" pitchFamily="34" charset="0"/>
              </a:rPr>
              <a:t>Leistungstests</a:t>
            </a:r>
          </a:p>
          <a:p>
            <a:pPr marL="342900" indent="-342900"/>
            <a:r>
              <a:rPr lang="de-DE" sz="1200" dirty="0">
                <a:solidFill>
                  <a:schemeClr val="accent3"/>
                </a:solidFill>
                <a:latin typeface="Arial" pitchFamily="34" charset="0"/>
                <a:cs typeface="Arial" pitchFamily="34" charset="0"/>
              </a:rPr>
              <a:t>1. Schülerbefragung</a:t>
            </a:r>
          </a:p>
          <a:p>
            <a:pPr marL="342900" indent="-342900"/>
            <a:r>
              <a:rPr lang="de-DE" sz="1200" dirty="0">
                <a:solidFill>
                  <a:schemeClr val="accent3"/>
                </a:solidFill>
                <a:latin typeface="Arial" pitchFamily="34" charset="0"/>
                <a:cs typeface="Arial" pitchFamily="34" charset="0"/>
              </a:rPr>
              <a:t>1. Elternbefragung</a:t>
            </a:r>
          </a:p>
          <a:p>
            <a:pPr marL="342900" indent="-342900"/>
            <a:r>
              <a:rPr lang="de-DE" sz="1200" dirty="0">
                <a:solidFill>
                  <a:schemeClr val="accent3"/>
                </a:solidFill>
                <a:latin typeface="Arial" pitchFamily="34" charset="0"/>
                <a:cs typeface="Arial" pitchFamily="34" charset="0"/>
              </a:rPr>
              <a:t>1. Lehrkräftebefragung</a:t>
            </a:r>
          </a:p>
          <a:p>
            <a:pPr algn="ctr"/>
            <a:endParaRPr lang="de-DE" sz="1600" dirty="0">
              <a:solidFill>
                <a:schemeClr val="accent3"/>
              </a:solidFill>
              <a:latin typeface="Arial" pitchFamily="34" charset="0"/>
              <a:cs typeface="Arial" pitchFamily="34" charset="0"/>
            </a:endParaRPr>
          </a:p>
        </p:txBody>
      </p:sp>
      <p:sp>
        <p:nvSpPr>
          <p:cNvPr id="10" name="Abgerundetes Rechteck 9"/>
          <p:cNvSpPr/>
          <p:nvPr/>
        </p:nvSpPr>
        <p:spPr>
          <a:xfrm>
            <a:off x="1524130" y="4268975"/>
            <a:ext cx="1368527" cy="784544"/>
          </a:xfrm>
          <a:prstGeom prst="roundRect">
            <a:avLst/>
          </a:prstGeom>
          <a:solidFill>
            <a:srgbClr val="7030A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itchFamily="34" charset="0"/>
                <a:cs typeface="Arial" pitchFamily="34" charset="0"/>
              </a:rPr>
              <a:t>4. Klasse</a:t>
            </a:r>
          </a:p>
          <a:p>
            <a:pPr algn="ctr"/>
            <a:r>
              <a:rPr lang="de-DE" sz="1400" b="1" dirty="0">
                <a:solidFill>
                  <a:schemeClr val="bg1"/>
                </a:solidFill>
                <a:latin typeface="Arial" pitchFamily="34" charset="0"/>
                <a:cs typeface="Arial" pitchFamily="34" charset="0"/>
              </a:rPr>
              <a:t>SESB/Kontrolle</a:t>
            </a:r>
          </a:p>
        </p:txBody>
      </p:sp>
      <p:sp>
        <p:nvSpPr>
          <p:cNvPr id="11" name="Abgerundetes Rechteck 10"/>
          <p:cNvSpPr/>
          <p:nvPr/>
        </p:nvSpPr>
        <p:spPr>
          <a:xfrm>
            <a:off x="5593929" y="4315039"/>
            <a:ext cx="1368527" cy="784544"/>
          </a:xfrm>
          <a:prstGeom prst="roundRect">
            <a:avLst/>
          </a:prstGeom>
          <a:solidFill>
            <a:srgbClr val="FF3399"/>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itchFamily="34" charset="0"/>
                <a:cs typeface="Arial" pitchFamily="34" charset="0"/>
              </a:rPr>
              <a:t>6. Klasse</a:t>
            </a:r>
          </a:p>
          <a:p>
            <a:pPr algn="ctr"/>
            <a:r>
              <a:rPr lang="de-DE" sz="1400" b="1" dirty="0">
                <a:solidFill>
                  <a:schemeClr val="bg1"/>
                </a:solidFill>
                <a:latin typeface="Arial" pitchFamily="34" charset="0"/>
                <a:cs typeface="Arial" pitchFamily="34" charset="0"/>
              </a:rPr>
              <a:t>SESB/Kontrolle</a:t>
            </a:r>
          </a:p>
        </p:txBody>
      </p:sp>
      <p:sp>
        <p:nvSpPr>
          <p:cNvPr id="12" name="Abgerundetes Rechteck 11"/>
          <p:cNvSpPr/>
          <p:nvPr/>
        </p:nvSpPr>
        <p:spPr>
          <a:xfrm>
            <a:off x="3532021" y="4334433"/>
            <a:ext cx="1392101" cy="766706"/>
          </a:xfrm>
          <a:prstGeom prst="roundRect">
            <a:avLst/>
          </a:prstGeom>
          <a:solidFill>
            <a:srgbClr val="9966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itchFamily="34" charset="0"/>
                <a:cs typeface="Arial" pitchFamily="34" charset="0"/>
              </a:rPr>
              <a:t>5. Klasse</a:t>
            </a:r>
          </a:p>
          <a:p>
            <a:pPr algn="ctr"/>
            <a:r>
              <a:rPr lang="de-DE" sz="1400" b="1" dirty="0">
                <a:solidFill>
                  <a:schemeClr val="bg1"/>
                </a:solidFill>
                <a:latin typeface="Arial" pitchFamily="34" charset="0"/>
                <a:cs typeface="Arial" pitchFamily="34" charset="0"/>
              </a:rPr>
              <a:t>SESB/Kontrolle</a:t>
            </a:r>
          </a:p>
        </p:txBody>
      </p:sp>
      <p:sp>
        <p:nvSpPr>
          <p:cNvPr id="13" name="Legende mit Pfeil nach unten 12"/>
          <p:cNvSpPr/>
          <p:nvPr/>
        </p:nvSpPr>
        <p:spPr>
          <a:xfrm>
            <a:off x="3371035" y="1516018"/>
            <a:ext cx="1664006" cy="1646351"/>
          </a:xfrm>
          <a:prstGeom prst="downArrowCallout">
            <a:avLst/>
          </a:prstGeom>
          <a:solidFill>
            <a:schemeClr val="bg2"/>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sz="1200" dirty="0">
              <a:solidFill>
                <a:schemeClr val="tx1"/>
              </a:solidFill>
              <a:latin typeface="Arial" pitchFamily="34" charset="0"/>
              <a:cs typeface="Arial" pitchFamily="34" charset="0"/>
            </a:endParaRPr>
          </a:p>
          <a:p>
            <a:pPr algn="ctr"/>
            <a:r>
              <a:rPr lang="de-DE" sz="1200" dirty="0">
                <a:solidFill>
                  <a:schemeClr val="accent3"/>
                </a:solidFill>
                <a:latin typeface="Arial" pitchFamily="34" charset="0"/>
                <a:cs typeface="Arial" pitchFamily="34" charset="0"/>
              </a:rPr>
              <a:t>Leistungstests</a:t>
            </a:r>
          </a:p>
          <a:p>
            <a:pPr marL="342900" indent="-342900"/>
            <a:r>
              <a:rPr lang="de-DE" sz="1200" dirty="0">
                <a:solidFill>
                  <a:schemeClr val="accent3"/>
                </a:solidFill>
                <a:latin typeface="Arial" pitchFamily="34" charset="0"/>
                <a:cs typeface="Arial" pitchFamily="34" charset="0"/>
              </a:rPr>
              <a:t>2. Schülerbefragung</a:t>
            </a:r>
          </a:p>
          <a:p>
            <a:pPr marL="342900" indent="-342900"/>
            <a:r>
              <a:rPr lang="de-DE" sz="1200" dirty="0">
                <a:solidFill>
                  <a:schemeClr val="accent3"/>
                </a:solidFill>
                <a:latin typeface="Arial" pitchFamily="34" charset="0"/>
                <a:cs typeface="Arial" pitchFamily="34" charset="0"/>
              </a:rPr>
              <a:t>2. Elternbefragung</a:t>
            </a:r>
          </a:p>
          <a:p>
            <a:pPr marL="342900" indent="-342900"/>
            <a:r>
              <a:rPr lang="de-DE" sz="1200" dirty="0">
                <a:solidFill>
                  <a:schemeClr val="accent3"/>
                </a:solidFill>
                <a:latin typeface="Arial" pitchFamily="34" charset="0"/>
                <a:cs typeface="Arial" pitchFamily="34" charset="0"/>
              </a:rPr>
              <a:t>2. Lehrkräftebefragung</a:t>
            </a:r>
          </a:p>
          <a:p>
            <a:pPr algn="ctr"/>
            <a:endParaRPr lang="de-DE" sz="1600" dirty="0">
              <a:solidFill>
                <a:schemeClr val="tx1"/>
              </a:solidFill>
              <a:latin typeface="Arial" pitchFamily="34" charset="0"/>
              <a:cs typeface="Arial" pitchFamily="34" charset="0"/>
            </a:endParaRPr>
          </a:p>
        </p:txBody>
      </p:sp>
      <p:sp>
        <p:nvSpPr>
          <p:cNvPr id="14" name="Legende mit Pfeil nach unten 13"/>
          <p:cNvSpPr/>
          <p:nvPr/>
        </p:nvSpPr>
        <p:spPr>
          <a:xfrm>
            <a:off x="5364262" y="1516018"/>
            <a:ext cx="1590152" cy="1646351"/>
          </a:xfrm>
          <a:prstGeom prst="downArrowCallout">
            <a:avLst/>
          </a:prstGeom>
          <a:solidFill>
            <a:schemeClr val="bg2"/>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sz="1200" dirty="0">
              <a:solidFill>
                <a:schemeClr val="tx1"/>
              </a:solidFill>
              <a:latin typeface="Arial" pitchFamily="34" charset="0"/>
              <a:cs typeface="Arial" pitchFamily="34" charset="0"/>
            </a:endParaRPr>
          </a:p>
          <a:p>
            <a:pPr algn="ctr"/>
            <a:r>
              <a:rPr lang="de-DE" sz="1200" dirty="0">
                <a:solidFill>
                  <a:schemeClr val="accent3"/>
                </a:solidFill>
                <a:latin typeface="Arial" pitchFamily="34" charset="0"/>
                <a:cs typeface="Arial" pitchFamily="34" charset="0"/>
              </a:rPr>
              <a:t>Leistungstests</a:t>
            </a:r>
          </a:p>
          <a:p>
            <a:pPr marL="342900" indent="-342900"/>
            <a:r>
              <a:rPr lang="de-DE" sz="1200" dirty="0">
                <a:solidFill>
                  <a:schemeClr val="accent3"/>
                </a:solidFill>
                <a:latin typeface="Arial" pitchFamily="34" charset="0"/>
                <a:cs typeface="Arial" pitchFamily="34" charset="0"/>
              </a:rPr>
              <a:t>3. Schülerbefragung</a:t>
            </a:r>
          </a:p>
          <a:p>
            <a:pPr marL="342900" indent="-342900"/>
            <a:r>
              <a:rPr lang="de-DE" sz="1200" dirty="0">
                <a:solidFill>
                  <a:schemeClr val="accent3"/>
                </a:solidFill>
                <a:latin typeface="Arial" pitchFamily="34" charset="0"/>
                <a:cs typeface="Arial" pitchFamily="34" charset="0"/>
              </a:rPr>
              <a:t>3. Elternbefragung</a:t>
            </a:r>
          </a:p>
          <a:p>
            <a:pPr marL="342900" indent="-342900"/>
            <a:r>
              <a:rPr lang="de-DE" sz="1200" dirty="0">
                <a:solidFill>
                  <a:schemeClr val="accent3"/>
                </a:solidFill>
                <a:latin typeface="Arial" pitchFamily="34" charset="0"/>
                <a:cs typeface="Arial" pitchFamily="34" charset="0"/>
              </a:rPr>
              <a:t>3. Lehrkräftebefragung</a:t>
            </a:r>
          </a:p>
          <a:p>
            <a:pPr algn="ctr"/>
            <a:endParaRPr lang="de-DE" sz="1400" dirty="0">
              <a:solidFill>
                <a:schemeClr val="tx1"/>
              </a:solidFill>
              <a:latin typeface="Arial" pitchFamily="34" charset="0"/>
              <a:cs typeface="Arial" pitchFamily="34" charset="0"/>
            </a:endParaRPr>
          </a:p>
        </p:txBody>
      </p:sp>
      <p:sp>
        <p:nvSpPr>
          <p:cNvPr id="15" name="Abgerundetes Rechteck 14"/>
          <p:cNvSpPr/>
          <p:nvPr/>
        </p:nvSpPr>
        <p:spPr>
          <a:xfrm>
            <a:off x="1524130" y="5148269"/>
            <a:ext cx="1368527" cy="720000"/>
          </a:xfrm>
          <a:prstGeom prst="roundRect">
            <a:avLst/>
          </a:prstGeom>
          <a:solidFill>
            <a:srgbClr val="7030A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itchFamily="34" charset="0"/>
                <a:cs typeface="Arial" pitchFamily="34" charset="0"/>
              </a:rPr>
              <a:t>6. Klasse</a:t>
            </a:r>
          </a:p>
          <a:p>
            <a:pPr algn="ctr"/>
            <a:r>
              <a:rPr lang="de-DE" sz="1400" b="1" dirty="0">
                <a:solidFill>
                  <a:schemeClr val="bg1"/>
                </a:solidFill>
                <a:latin typeface="Arial" pitchFamily="34" charset="0"/>
                <a:cs typeface="Arial" pitchFamily="34" charset="0"/>
              </a:rPr>
              <a:t>SESB</a:t>
            </a:r>
          </a:p>
        </p:txBody>
      </p:sp>
      <p:sp>
        <p:nvSpPr>
          <p:cNvPr id="16" name="Pfeil nach unten 15"/>
          <p:cNvSpPr/>
          <p:nvPr/>
        </p:nvSpPr>
        <p:spPr>
          <a:xfrm rot="16200000">
            <a:off x="2958340" y="4311332"/>
            <a:ext cx="445751" cy="810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7" name="Pfeil nach unten 16"/>
          <p:cNvSpPr/>
          <p:nvPr/>
        </p:nvSpPr>
        <p:spPr>
          <a:xfrm rot="16200000">
            <a:off x="5050897" y="4302310"/>
            <a:ext cx="445751" cy="810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Abgerundetes Rechteck 17"/>
          <p:cNvSpPr/>
          <p:nvPr/>
        </p:nvSpPr>
        <p:spPr>
          <a:xfrm>
            <a:off x="1508653" y="5996350"/>
            <a:ext cx="1368527" cy="720000"/>
          </a:xfrm>
          <a:prstGeom prst="roundRect">
            <a:avLst/>
          </a:prstGeom>
          <a:solidFill>
            <a:srgbClr val="7030A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itchFamily="34" charset="0"/>
                <a:cs typeface="Arial" pitchFamily="34" charset="0"/>
              </a:rPr>
              <a:t>9.Klasse </a:t>
            </a:r>
          </a:p>
          <a:p>
            <a:pPr algn="ctr"/>
            <a:r>
              <a:rPr lang="de-DE" sz="1400" b="1" dirty="0">
                <a:solidFill>
                  <a:schemeClr val="bg1"/>
                </a:solidFill>
                <a:latin typeface="Arial" pitchFamily="34" charset="0"/>
                <a:cs typeface="Arial" pitchFamily="34" charset="0"/>
              </a:rPr>
              <a:t>SESB</a:t>
            </a:r>
          </a:p>
        </p:txBody>
      </p:sp>
      <p:sp>
        <p:nvSpPr>
          <p:cNvPr id="4" name="Foliennummernplatzhalter 3"/>
          <p:cNvSpPr>
            <a:spLocks noGrp="1"/>
          </p:cNvSpPr>
          <p:nvPr>
            <p:ph type="sldNum" sz="quarter" idx="12"/>
          </p:nvPr>
        </p:nvSpPr>
        <p:spPr/>
        <p:txBody>
          <a:bodyPr/>
          <a:lstStyle/>
          <a:p>
            <a:fld id="{35F68030-BCAD-41F4-BD8A-FB501974E032}" type="slidenum">
              <a:rPr lang="de-DE" smtClean="0"/>
              <a:t>20</a:t>
            </a:fld>
            <a:endParaRPr lang="de-DE"/>
          </a:p>
        </p:txBody>
      </p:sp>
      <p:pic>
        <p:nvPicPr>
          <p:cNvPr id="2" name="Video 1">
            <a:hlinkClick r:id="" action="ppaction://media"/>
            <a:extLst>
              <a:ext uri="{FF2B5EF4-FFF2-40B4-BE49-F238E27FC236}">
                <a16:creationId xmlns:a16="http://schemas.microsoft.com/office/drawing/2014/main" xmlns="" id="{53D37069-9644-4D29-A4BD-CE9B07E783E0}"/>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10"/>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072330900"/>
      </p:ext>
    </p:extLst>
  </p:cSld>
  <p:clrMapOvr>
    <a:masterClrMapping/>
  </p:clrMapOvr>
  <mc:AlternateContent xmlns:mc="http://schemas.openxmlformats.org/markup-compatibility/2006" xmlns:p14="http://schemas.microsoft.com/office/powerpoint/2010/main">
    <mc:Choice Requires="p14">
      <p:transition spd="med" p14:dur="700" advTm="54957">
        <p:fade/>
      </p:transition>
    </mc:Choice>
    <mc:Fallback xmlns="">
      <p:transition spd="med" advTm="54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1143000" y="0"/>
            <a:ext cx="6858000" cy="731520"/>
          </a:xfrm>
          <a:prstGeom prst="rect">
            <a:avLst/>
          </a:prstGeom>
          <a:solidFill>
            <a:srgbClr val="D9D9D9"/>
          </a:solidFill>
          <a:ln w="9525">
            <a:noFill/>
            <a:miter lim="800000"/>
            <a:headEnd/>
            <a:tailEnd/>
          </a:ln>
        </p:spPr>
        <p:txBody>
          <a:bodyPr wrap="none" anchor="ctr"/>
          <a:lstStyle/>
          <a:p>
            <a:pPr marL="627063" defTabSz="457200" fontAlgn="auto">
              <a:spcBef>
                <a:spcPts val="0"/>
              </a:spcBef>
              <a:spcAft>
                <a:spcPts val="0"/>
              </a:spcAft>
            </a:pPr>
            <a:endParaRPr lang="de-DE" sz="2800" b="1" dirty="0">
              <a:solidFill>
                <a:prstClr val="black"/>
              </a:solidFill>
              <a:latin typeface="Calibri Light" panose="020F0302020204030204"/>
              <a:cs typeface="Tahoma" pitchFamily="34" charset="0"/>
            </a:endParaRPr>
          </a:p>
        </p:txBody>
      </p:sp>
      <p:sp>
        <p:nvSpPr>
          <p:cNvPr id="248" name="Foliennummernplatzhalter 5"/>
          <p:cNvSpPr txBox="1">
            <a:spLocks/>
          </p:cNvSpPr>
          <p:nvPr/>
        </p:nvSpPr>
        <p:spPr bwMode="auto">
          <a:xfrm>
            <a:off x="7187848" y="1"/>
            <a:ext cx="751775" cy="36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2200">
                <a:solidFill>
                  <a:schemeClr val="bg1"/>
                </a:solidFill>
                <a:latin typeface="Arial" charset="0"/>
              </a:defRPr>
            </a:lvl1pPr>
            <a:lvl2pPr marL="742950" indent="-285750">
              <a:defRPr sz="2200">
                <a:solidFill>
                  <a:schemeClr val="bg1"/>
                </a:solidFill>
                <a:latin typeface="Arial" charset="0"/>
              </a:defRPr>
            </a:lvl2pPr>
            <a:lvl3pPr marL="1143000" indent="-228600">
              <a:defRPr sz="2200">
                <a:solidFill>
                  <a:schemeClr val="bg1"/>
                </a:solidFill>
                <a:latin typeface="Arial" charset="0"/>
              </a:defRPr>
            </a:lvl3pPr>
            <a:lvl4pPr marL="1600200" indent="-228600">
              <a:defRPr sz="2200">
                <a:solidFill>
                  <a:schemeClr val="bg1"/>
                </a:solidFill>
                <a:latin typeface="Arial" charset="0"/>
              </a:defRPr>
            </a:lvl4pPr>
            <a:lvl5pPr marL="2057400" indent="-228600">
              <a:defRPr sz="2200">
                <a:solidFill>
                  <a:schemeClr val="bg1"/>
                </a:solidFill>
                <a:latin typeface="Arial" charset="0"/>
              </a:defRPr>
            </a:lvl5pPr>
            <a:lvl6pPr marL="2514600" indent="-228600" eaLnBrk="0" fontAlgn="base" hangingPunct="0">
              <a:spcBef>
                <a:spcPct val="0"/>
              </a:spcBef>
              <a:spcAft>
                <a:spcPct val="0"/>
              </a:spcAft>
              <a:defRPr sz="2200">
                <a:solidFill>
                  <a:schemeClr val="bg1"/>
                </a:solidFill>
                <a:latin typeface="Arial" charset="0"/>
              </a:defRPr>
            </a:lvl6pPr>
            <a:lvl7pPr marL="2971800" indent="-228600" eaLnBrk="0" fontAlgn="base" hangingPunct="0">
              <a:spcBef>
                <a:spcPct val="0"/>
              </a:spcBef>
              <a:spcAft>
                <a:spcPct val="0"/>
              </a:spcAft>
              <a:defRPr sz="2200">
                <a:solidFill>
                  <a:schemeClr val="bg1"/>
                </a:solidFill>
                <a:latin typeface="Arial" charset="0"/>
              </a:defRPr>
            </a:lvl7pPr>
            <a:lvl8pPr marL="3429000" indent="-228600" eaLnBrk="0" fontAlgn="base" hangingPunct="0">
              <a:spcBef>
                <a:spcPct val="0"/>
              </a:spcBef>
              <a:spcAft>
                <a:spcPct val="0"/>
              </a:spcAft>
              <a:defRPr sz="2200">
                <a:solidFill>
                  <a:schemeClr val="bg1"/>
                </a:solidFill>
                <a:latin typeface="Arial" charset="0"/>
              </a:defRPr>
            </a:lvl8pPr>
            <a:lvl9pPr marL="3886200" indent="-228600" eaLnBrk="0" fontAlgn="base" hangingPunct="0">
              <a:spcBef>
                <a:spcPct val="0"/>
              </a:spcBef>
              <a:spcAft>
                <a:spcPct val="0"/>
              </a:spcAft>
              <a:defRPr sz="2200">
                <a:solidFill>
                  <a:schemeClr val="bg1"/>
                </a:solidFill>
                <a:latin typeface="Arial" charset="0"/>
              </a:defRPr>
            </a:lvl9pPr>
          </a:lstStyle>
          <a:p>
            <a:pPr algn="r" defTabSz="457200" fontAlgn="auto">
              <a:spcBef>
                <a:spcPts val="0"/>
              </a:spcBef>
              <a:spcAft>
                <a:spcPts val="0"/>
              </a:spcAft>
            </a:pPr>
            <a:fld id="{E8CD9597-952D-4128-9BED-7E2D73765653}" type="slidenum">
              <a:rPr lang="de-DE" sz="1800" b="1">
                <a:solidFill>
                  <a:prstClr val="white"/>
                </a:solidFill>
                <a:latin typeface="Calibri" panose="020F0502020204030204"/>
                <a:ea typeface="Verdana" pitchFamily="34" charset="0"/>
                <a:cs typeface="Verdana" pitchFamily="34" charset="0"/>
              </a:rPr>
              <a:pPr algn="r" defTabSz="457200" fontAlgn="auto">
                <a:spcBef>
                  <a:spcPts val="0"/>
                </a:spcBef>
                <a:spcAft>
                  <a:spcPts val="0"/>
                </a:spcAft>
              </a:pPr>
              <a:t>21</a:t>
            </a:fld>
            <a:endParaRPr lang="de-DE" sz="1800" b="1">
              <a:solidFill>
                <a:prstClr val="white"/>
              </a:solidFill>
              <a:latin typeface="Calibri" panose="020F0502020204030204"/>
              <a:ea typeface="Verdana" pitchFamily="34" charset="0"/>
              <a:cs typeface="Verdana" pitchFamily="34" charset="0"/>
            </a:endParaRPr>
          </a:p>
        </p:txBody>
      </p:sp>
      <p:sp>
        <p:nvSpPr>
          <p:cNvPr id="159" name="Rechteck 158"/>
          <p:cNvSpPr/>
          <p:nvPr/>
        </p:nvSpPr>
        <p:spPr>
          <a:xfrm>
            <a:off x="1780629" y="1411255"/>
            <a:ext cx="2214246" cy="501765"/>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fontAlgn="auto">
              <a:spcBef>
                <a:spcPts val="0"/>
              </a:spcBef>
              <a:spcAft>
                <a:spcPts val="0"/>
              </a:spcAft>
            </a:pPr>
            <a:r>
              <a:rPr lang="de-DE" sz="2400" b="1" dirty="0">
                <a:solidFill>
                  <a:prstClr val="black"/>
                </a:solidFill>
              </a:rPr>
              <a:t>EUROPA-Studie</a:t>
            </a:r>
          </a:p>
        </p:txBody>
      </p:sp>
      <p:sp>
        <p:nvSpPr>
          <p:cNvPr id="160" name="Rechteck 159"/>
          <p:cNvSpPr/>
          <p:nvPr/>
        </p:nvSpPr>
        <p:spPr>
          <a:xfrm>
            <a:off x="4855876" y="1420446"/>
            <a:ext cx="2713855" cy="537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de-DE" sz="2400" b="1" dirty="0">
                <a:solidFill>
                  <a:prstClr val="black"/>
                </a:solidFill>
              </a:rPr>
              <a:t>Externe Vergleichsgruppen</a:t>
            </a:r>
          </a:p>
        </p:txBody>
      </p:sp>
      <p:sp>
        <p:nvSpPr>
          <p:cNvPr id="161" name="Rechteck 160"/>
          <p:cNvSpPr/>
          <p:nvPr/>
        </p:nvSpPr>
        <p:spPr>
          <a:xfrm>
            <a:off x="1780628" y="2213327"/>
            <a:ext cx="2268438" cy="533214"/>
          </a:xfrm>
          <a:prstGeom prst="rect">
            <a:avLst/>
          </a:prstGeom>
          <a:solidFill>
            <a:srgbClr val="C0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fontAlgn="auto">
              <a:spcBef>
                <a:spcPts val="0"/>
              </a:spcBef>
              <a:spcAft>
                <a:spcPts val="0"/>
              </a:spcAft>
            </a:pPr>
            <a:r>
              <a:rPr lang="de-DE" dirty="0">
                <a:solidFill>
                  <a:prstClr val="black"/>
                </a:solidFill>
              </a:rPr>
              <a:t>SESB</a:t>
            </a:r>
          </a:p>
        </p:txBody>
      </p:sp>
      <p:sp>
        <p:nvSpPr>
          <p:cNvPr id="162" name="Rechteck 161"/>
          <p:cNvSpPr/>
          <p:nvPr/>
        </p:nvSpPr>
        <p:spPr>
          <a:xfrm>
            <a:off x="1780628" y="2907631"/>
            <a:ext cx="2268439" cy="688908"/>
          </a:xfrm>
          <a:prstGeom prst="rect">
            <a:avLst/>
          </a:prstGeom>
          <a:solidFill>
            <a:schemeClr val="bg2">
              <a:lumMod val="9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fontAlgn="auto">
              <a:spcBef>
                <a:spcPts val="0"/>
              </a:spcBef>
              <a:spcAft>
                <a:spcPts val="0"/>
              </a:spcAft>
            </a:pPr>
            <a:r>
              <a:rPr lang="de-DE" sz="1400" dirty="0">
                <a:solidFill>
                  <a:prstClr val="black"/>
                </a:solidFill>
              </a:rPr>
              <a:t>Monolingual unterrichtete Vergleichsklassen </a:t>
            </a:r>
            <a:r>
              <a:rPr lang="de-DE" dirty="0">
                <a:solidFill>
                  <a:prstClr val="black"/>
                </a:solidFill>
              </a:rPr>
              <a:t>(VGLK)</a:t>
            </a:r>
          </a:p>
        </p:txBody>
      </p:sp>
      <p:sp>
        <p:nvSpPr>
          <p:cNvPr id="164" name="Rechteck 163"/>
          <p:cNvSpPr/>
          <p:nvPr/>
        </p:nvSpPr>
        <p:spPr>
          <a:xfrm>
            <a:off x="5078582" y="2220802"/>
            <a:ext cx="2295534" cy="382281"/>
          </a:xfrm>
          <a:prstGeom prst="rect">
            <a:avLst/>
          </a:prstGeom>
          <a:no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fontAlgn="auto">
              <a:spcBef>
                <a:spcPts val="0"/>
              </a:spcBef>
              <a:spcAft>
                <a:spcPts val="0"/>
              </a:spcAft>
            </a:pPr>
            <a:r>
              <a:rPr lang="de-DE" dirty="0">
                <a:solidFill>
                  <a:prstClr val="black"/>
                </a:solidFill>
              </a:rPr>
              <a:t>ELEMENT 2003</a:t>
            </a:r>
          </a:p>
        </p:txBody>
      </p:sp>
      <p:sp>
        <p:nvSpPr>
          <p:cNvPr id="12" name="Rectangle 3"/>
          <p:cNvSpPr>
            <a:spLocks noChangeArrowheads="1"/>
          </p:cNvSpPr>
          <p:nvPr/>
        </p:nvSpPr>
        <p:spPr bwMode="auto">
          <a:xfrm>
            <a:off x="0" y="-99392"/>
            <a:ext cx="9144000" cy="1317657"/>
          </a:xfrm>
          <a:prstGeom prst="rect">
            <a:avLst/>
          </a:prstGeom>
          <a:solidFill>
            <a:srgbClr val="B7CE58"/>
          </a:solidFill>
          <a:ln w="9525">
            <a:noFill/>
            <a:miter lim="800000"/>
            <a:headEnd/>
            <a:tailEnd/>
          </a:ln>
        </p:spPr>
        <p:txBody>
          <a:bodyPr wrap="none" anchor="ctr"/>
          <a:lstStyle/>
          <a:p>
            <a:pPr marL="180000" algn="ctr" defTabSz="457200" fontAlgn="auto">
              <a:spcBef>
                <a:spcPts val="0"/>
              </a:spcBef>
              <a:spcAft>
                <a:spcPts val="0"/>
              </a:spcAft>
            </a:pPr>
            <a:r>
              <a:rPr lang="de-DE" sz="4000" cap="small" dirty="0">
                <a:solidFill>
                  <a:prstClr val="black"/>
                </a:solidFill>
                <a:latin typeface="Calibri" panose="020F0502020204030204"/>
              </a:rPr>
              <a:t>EUROPA-Studie – Kontrollgruppenstruktur</a:t>
            </a:r>
          </a:p>
        </p:txBody>
      </p:sp>
      <p:sp>
        <p:nvSpPr>
          <p:cNvPr id="13" name="Rechteck 12"/>
          <p:cNvSpPr/>
          <p:nvPr/>
        </p:nvSpPr>
        <p:spPr>
          <a:xfrm>
            <a:off x="5078581" y="2731955"/>
            <a:ext cx="2295534" cy="367695"/>
          </a:xfrm>
          <a:prstGeom prst="rect">
            <a:avLst/>
          </a:prstGeom>
          <a:noFill/>
          <a:ln/>
        </p:spPr>
        <p:style>
          <a:lnRef idx="1">
            <a:schemeClr val="dk1"/>
          </a:lnRef>
          <a:fillRef idx="2">
            <a:schemeClr val="dk1"/>
          </a:fillRef>
          <a:effectRef idx="1">
            <a:schemeClr val="dk1"/>
          </a:effectRef>
          <a:fontRef idx="minor">
            <a:schemeClr val="dk1"/>
          </a:fontRef>
        </p:style>
        <p:txBody>
          <a:bodyPr rtlCol="0" anchor="ctr"/>
          <a:lstStyle/>
          <a:p>
            <a:pPr algn="ctr" defTabSz="457200" fontAlgn="auto">
              <a:spcBef>
                <a:spcPts val="0"/>
              </a:spcBef>
              <a:spcAft>
                <a:spcPts val="0"/>
              </a:spcAft>
            </a:pPr>
            <a:r>
              <a:rPr lang="de-DE" dirty="0">
                <a:solidFill>
                  <a:prstClr val="black"/>
                </a:solidFill>
              </a:rPr>
              <a:t>PIRLS 2001/2011</a:t>
            </a:r>
          </a:p>
        </p:txBody>
      </p:sp>
      <p:sp>
        <p:nvSpPr>
          <p:cNvPr id="14" name="Rechteck 13"/>
          <p:cNvSpPr/>
          <p:nvPr/>
        </p:nvSpPr>
        <p:spPr>
          <a:xfrm>
            <a:off x="5078581" y="3205949"/>
            <a:ext cx="2295534" cy="390593"/>
          </a:xfrm>
          <a:prstGeom prst="rect">
            <a:avLst/>
          </a:prstGeom>
          <a:noFill/>
          <a:ln/>
        </p:spPr>
        <p:style>
          <a:lnRef idx="1">
            <a:schemeClr val="dk1"/>
          </a:lnRef>
          <a:fillRef idx="2">
            <a:schemeClr val="dk1"/>
          </a:fillRef>
          <a:effectRef idx="1">
            <a:schemeClr val="dk1"/>
          </a:effectRef>
          <a:fontRef idx="minor">
            <a:schemeClr val="dk1"/>
          </a:fontRef>
        </p:style>
        <p:txBody>
          <a:bodyPr rtlCol="0" anchor="ctr"/>
          <a:lstStyle/>
          <a:p>
            <a:pPr algn="ctr" defTabSz="457200" fontAlgn="auto">
              <a:spcBef>
                <a:spcPts val="0"/>
              </a:spcBef>
              <a:spcAft>
                <a:spcPts val="0"/>
              </a:spcAft>
            </a:pPr>
            <a:r>
              <a:rPr lang="de-DE" dirty="0">
                <a:solidFill>
                  <a:prstClr val="black"/>
                </a:solidFill>
              </a:rPr>
              <a:t>TIMSS 2003/2011</a:t>
            </a:r>
          </a:p>
        </p:txBody>
      </p:sp>
      <p:sp>
        <p:nvSpPr>
          <p:cNvPr id="15" name="Rechteck 14"/>
          <p:cNvSpPr/>
          <p:nvPr/>
        </p:nvSpPr>
        <p:spPr>
          <a:xfrm>
            <a:off x="5078582" y="5255467"/>
            <a:ext cx="2295534" cy="696187"/>
          </a:xfrm>
          <a:prstGeom prst="rect">
            <a:avLst/>
          </a:prstGeom>
          <a:noFill/>
          <a:ln/>
        </p:spPr>
        <p:style>
          <a:lnRef idx="1">
            <a:schemeClr val="dk1"/>
          </a:lnRef>
          <a:fillRef idx="2">
            <a:schemeClr val="dk1"/>
          </a:fillRef>
          <a:effectRef idx="1">
            <a:schemeClr val="dk1"/>
          </a:effectRef>
          <a:fontRef idx="minor">
            <a:schemeClr val="dk1"/>
          </a:fontRef>
        </p:style>
        <p:txBody>
          <a:bodyPr rtlCol="0" anchor="ctr"/>
          <a:lstStyle/>
          <a:p>
            <a:pPr algn="ctr" defTabSz="457200" fontAlgn="auto">
              <a:spcBef>
                <a:spcPts val="0"/>
              </a:spcBef>
              <a:spcAft>
                <a:spcPts val="0"/>
              </a:spcAft>
            </a:pPr>
            <a:r>
              <a:rPr lang="de-DE" dirty="0">
                <a:solidFill>
                  <a:prstClr val="black"/>
                </a:solidFill>
              </a:rPr>
              <a:t>PISA 2012</a:t>
            </a:r>
          </a:p>
        </p:txBody>
      </p:sp>
      <p:sp>
        <p:nvSpPr>
          <p:cNvPr id="16" name="Rechteck 15"/>
          <p:cNvSpPr/>
          <p:nvPr/>
        </p:nvSpPr>
        <p:spPr>
          <a:xfrm>
            <a:off x="35877" y="2363280"/>
            <a:ext cx="2214246" cy="864096"/>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fontAlgn="auto">
              <a:spcBef>
                <a:spcPts val="0"/>
              </a:spcBef>
              <a:spcAft>
                <a:spcPts val="0"/>
              </a:spcAft>
            </a:pPr>
            <a:r>
              <a:rPr lang="de-DE" sz="2800" b="1" dirty="0">
                <a:solidFill>
                  <a:prstClr val="black"/>
                </a:solidFill>
              </a:rPr>
              <a:t>K4</a:t>
            </a:r>
          </a:p>
        </p:txBody>
      </p:sp>
      <p:sp>
        <p:nvSpPr>
          <p:cNvPr id="17" name="Rechteck 16"/>
          <p:cNvSpPr/>
          <p:nvPr/>
        </p:nvSpPr>
        <p:spPr>
          <a:xfrm>
            <a:off x="63913" y="4618219"/>
            <a:ext cx="2214246" cy="864096"/>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fontAlgn="auto">
              <a:spcBef>
                <a:spcPts val="0"/>
              </a:spcBef>
              <a:spcAft>
                <a:spcPts val="0"/>
              </a:spcAft>
            </a:pPr>
            <a:r>
              <a:rPr lang="de-DE" sz="2800" b="1" dirty="0">
                <a:solidFill>
                  <a:prstClr val="black"/>
                </a:solidFill>
              </a:rPr>
              <a:t>K9</a:t>
            </a:r>
          </a:p>
        </p:txBody>
      </p:sp>
      <p:sp>
        <p:nvSpPr>
          <p:cNvPr id="18" name="Rechteck 17"/>
          <p:cNvSpPr/>
          <p:nvPr/>
        </p:nvSpPr>
        <p:spPr>
          <a:xfrm>
            <a:off x="5078582" y="4442888"/>
            <a:ext cx="2295534" cy="599981"/>
          </a:xfrm>
          <a:prstGeom prst="rect">
            <a:avLst/>
          </a:prstGeom>
          <a:noFill/>
          <a:ln/>
        </p:spPr>
        <p:style>
          <a:lnRef idx="1">
            <a:schemeClr val="dk1"/>
          </a:lnRef>
          <a:fillRef idx="2">
            <a:schemeClr val="dk1"/>
          </a:fillRef>
          <a:effectRef idx="1">
            <a:schemeClr val="dk1"/>
          </a:effectRef>
          <a:fontRef idx="minor">
            <a:schemeClr val="dk1"/>
          </a:fontRef>
        </p:style>
        <p:txBody>
          <a:bodyPr rtlCol="0" anchor="ctr"/>
          <a:lstStyle/>
          <a:p>
            <a:pPr algn="ctr" defTabSz="457200" fontAlgn="auto">
              <a:spcBef>
                <a:spcPts val="0"/>
              </a:spcBef>
              <a:spcAft>
                <a:spcPts val="0"/>
              </a:spcAft>
            </a:pPr>
            <a:r>
              <a:rPr lang="de-DE" dirty="0">
                <a:solidFill>
                  <a:prstClr val="black"/>
                </a:solidFill>
              </a:rPr>
              <a:t>BERLIN-Studie 2014</a:t>
            </a:r>
          </a:p>
        </p:txBody>
      </p:sp>
      <p:sp>
        <p:nvSpPr>
          <p:cNvPr id="19" name="Rechteck 18"/>
          <p:cNvSpPr/>
          <p:nvPr/>
        </p:nvSpPr>
        <p:spPr>
          <a:xfrm>
            <a:off x="1753534" y="4742878"/>
            <a:ext cx="2268439" cy="572815"/>
          </a:xfrm>
          <a:prstGeom prst="rect">
            <a:avLst/>
          </a:prstGeom>
          <a:solidFill>
            <a:srgbClr val="C0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fontAlgn="auto">
              <a:spcBef>
                <a:spcPts val="0"/>
              </a:spcBef>
              <a:spcAft>
                <a:spcPts val="0"/>
              </a:spcAft>
            </a:pPr>
            <a:r>
              <a:rPr lang="de-DE" dirty="0">
                <a:solidFill>
                  <a:prstClr val="black"/>
                </a:solidFill>
              </a:rPr>
              <a:t>SESB</a:t>
            </a:r>
          </a:p>
        </p:txBody>
      </p:sp>
      <p:cxnSp>
        <p:nvCxnSpPr>
          <p:cNvPr id="3" name="Gerader Verbinder 2"/>
          <p:cNvCxnSpPr/>
          <p:nvPr/>
        </p:nvCxnSpPr>
        <p:spPr>
          <a:xfrm>
            <a:off x="381785" y="3959466"/>
            <a:ext cx="7911446" cy="942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12"/>
          </p:nvPr>
        </p:nvSpPr>
        <p:spPr/>
        <p:txBody>
          <a:bodyPr/>
          <a:lstStyle/>
          <a:p>
            <a:fld id="{35F68030-BCAD-41F4-BD8A-FB501974E032}" type="slidenum">
              <a:rPr lang="de-DE" smtClean="0">
                <a:solidFill>
                  <a:srgbClr val="A5A5A5"/>
                </a:solidFill>
              </a:rPr>
              <a:pPr/>
              <a:t>21</a:t>
            </a:fld>
            <a:endParaRPr lang="de-DE">
              <a:solidFill>
                <a:srgbClr val="A5A5A5"/>
              </a:solidFill>
            </a:endParaRPr>
          </a:p>
        </p:txBody>
      </p:sp>
      <p:sp>
        <p:nvSpPr>
          <p:cNvPr id="2" name="Textfeld 1"/>
          <p:cNvSpPr txBox="1"/>
          <p:nvPr/>
        </p:nvSpPr>
        <p:spPr>
          <a:xfrm>
            <a:off x="4206601" y="2305602"/>
            <a:ext cx="800219" cy="369332"/>
          </a:xfrm>
          <a:prstGeom prst="rect">
            <a:avLst/>
          </a:prstGeom>
          <a:noFill/>
        </p:spPr>
        <p:txBody>
          <a:bodyPr wrap="none" rtlCol="0">
            <a:spAutoFit/>
          </a:bodyPr>
          <a:lstStyle/>
          <a:p>
            <a:pPr defTabSz="457200" fontAlgn="auto">
              <a:spcBef>
                <a:spcPts val="0"/>
              </a:spcBef>
              <a:spcAft>
                <a:spcPts val="0"/>
              </a:spcAft>
            </a:pPr>
            <a:r>
              <a:rPr lang="de-DE" dirty="0">
                <a:solidFill>
                  <a:prstClr val="black"/>
                </a:solidFill>
                <a:latin typeface="Calibri" panose="020F0502020204030204"/>
              </a:rPr>
              <a:t>N=769</a:t>
            </a:r>
          </a:p>
        </p:txBody>
      </p:sp>
      <p:sp>
        <p:nvSpPr>
          <p:cNvPr id="4" name="Textfeld 3"/>
          <p:cNvSpPr txBox="1"/>
          <p:nvPr/>
        </p:nvSpPr>
        <p:spPr>
          <a:xfrm>
            <a:off x="4219220" y="3042710"/>
            <a:ext cx="800219" cy="369332"/>
          </a:xfrm>
          <a:prstGeom prst="rect">
            <a:avLst/>
          </a:prstGeom>
          <a:noFill/>
        </p:spPr>
        <p:txBody>
          <a:bodyPr wrap="none" rtlCol="0">
            <a:spAutoFit/>
          </a:bodyPr>
          <a:lstStyle/>
          <a:p>
            <a:pPr defTabSz="457200" fontAlgn="auto">
              <a:spcBef>
                <a:spcPts val="0"/>
              </a:spcBef>
              <a:spcAft>
                <a:spcPts val="0"/>
              </a:spcAft>
            </a:pPr>
            <a:r>
              <a:rPr lang="de-DE" dirty="0">
                <a:solidFill>
                  <a:prstClr val="black"/>
                </a:solidFill>
                <a:latin typeface="Calibri" panose="020F0502020204030204"/>
              </a:rPr>
              <a:t>N=731</a:t>
            </a:r>
          </a:p>
        </p:txBody>
      </p:sp>
      <p:sp>
        <p:nvSpPr>
          <p:cNvPr id="6" name="Textfeld 5"/>
          <p:cNvSpPr txBox="1"/>
          <p:nvPr/>
        </p:nvSpPr>
        <p:spPr>
          <a:xfrm>
            <a:off x="4206601" y="4865601"/>
            <a:ext cx="800219" cy="369332"/>
          </a:xfrm>
          <a:prstGeom prst="rect">
            <a:avLst/>
          </a:prstGeom>
          <a:noFill/>
        </p:spPr>
        <p:txBody>
          <a:bodyPr wrap="none" rtlCol="0">
            <a:spAutoFit/>
          </a:bodyPr>
          <a:lstStyle/>
          <a:p>
            <a:pPr defTabSz="457200" fontAlgn="auto">
              <a:spcBef>
                <a:spcPts val="0"/>
              </a:spcBef>
              <a:spcAft>
                <a:spcPts val="0"/>
              </a:spcAft>
            </a:pPr>
            <a:r>
              <a:rPr lang="de-DE" dirty="0">
                <a:solidFill>
                  <a:prstClr val="black"/>
                </a:solidFill>
                <a:latin typeface="Calibri" panose="020F0502020204030204"/>
              </a:rPr>
              <a:t>N=617</a:t>
            </a:r>
          </a:p>
        </p:txBody>
      </p:sp>
      <p:sp>
        <p:nvSpPr>
          <p:cNvPr id="7" name="Textfeld 6"/>
          <p:cNvSpPr txBox="1"/>
          <p:nvPr/>
        </p:nvSpPr>
        <p:spPr>
          <a:xfrm>
            <a:off x="7506002" y="2233748"/>
            <a:ext cx="974947" cy="369332"/>
          </a:xfrm>
          <a:prstGeom prst="rect">
            <a:avLst/>
          </a:prstGeom>
          <a:noFill/>
        </p:spPr>
        <p:txBody>
          <a:bodyPr wrap="none" rtlCol="0">
            <a:spAutoFit/>
          </a:bodyPr>
          <a:lstStyle/>
          <a:p>
            <a:pPr defTabSz="457200" fontAlgn="auto">
              <a:spcBef>
                <a:spcPts val="0"/>
              </a:spcBef>
              <a:spcAft>
                <a:spcPts val="0"/>
              </a:spcAft>
            </a:pPr>
            <a:r>
              <a:rPr lang="de-DE" dirty="0">
                <a:solidFill>
                  <a:prstClr val="black"/>
                </a:solidFill>
                <a:latin typeface="Calibri" panose="020F0502020204030204"/>
              </a:rPr>
              <a:t>N=4.926</a:t>
            </a:r>
          </a:p>
        </p:txBody>
      </p:sp>
      <p:sp>
        <p:nvSpPr>
          <p:cNvPr id="8" name="Textfeld 7"/>
          <p:cNvSpPr txBox="1"/>
          <p:nvPr/>
        </p:nvSpPr>
        <p:spPr>
          <a:xfrm>
            <a:off x="7506001" y="4556285"/>
            <a:ext cx="974948" cy="369332"/>
          </a:xfrm>
          <a:prstGeom prst="rect">
            <a:avLst/>
          </a:prstGeom>
          <a:noFill/>
        </p:spPr>
        <p:txBody>
          <a:bodyPr wrap="square" rtlCol="0">
            <a:spAutoFit/>
          </a:bodyPr>
          <a:lstStyle/>
          <a:p>
            <a:pPr defTabSz="457200" fontAlgn="auto">
              <a:spcBef>
                <a:spcPts val="0"/>
              </a:spcBef>
              <a:spcAft>
                <a:spcPts val="0"/>
              </a:spcAft>
            </a:pPr>
            <a:r>
              <a:rPr lang="de-DE" dirty="0">
                <a:solidFill>
                  <a:prstClr val="black"/>
                </a:solidFill>
                <a:latin typeface="Calibri" panose="020F0502020204030204"/>
              </a:rPr>
              <a:t>N=3.289</a:t>
            </a:r>
          </a:p>
        </p:txBody>
      </p:sp>
      <p:pic>
        <p:nvPicPr>
          <p:cNvPr id="9" name="Video 8">
            <a:hlinkClick r:id="" action="ppaction://media"/>
            <a:extLst>
              <a:ext uri="{FF2B5EF4-FFF2-40B4-BE49-F238E27FC236}">
                <a16:creationId xmlns:a16="http://schemas.microsoft.com/office/drawing/2014/main" xmlns="" id="{A0CA357D-FD70-4D22-9226-7A0CE8FD1ECE}"/>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373036089"/>
      </p:ext>
    </p:extLst>
  </p:cSld>
  <p:clrMapOvr>
    <a:masterClrMapping/>
  </p:clrMapOvr>
  <mc:AlternateContent xmlns:mc="http://schemas.openxmlformats.org/markup-compatibility/2006" xmlns:p14="http://schemas.microsoft.com/office/powerpoint/2010/main">
    <mc:Choice Requires="p14">
      <p:transition spd="med" p14:dur="700" advTm="51087">
        <p:fade/>
      </p:transition>
    </mc:Choice>
    <mc:Fallback xmlns="">
      <p:transition spd="med" advTm="510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9"/>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87"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88"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16389" name="Text Box 5"/>
          <p:cNvSpPr txBox="1">
            <a:spLocks noChangeArrowheads="1"/>
          </p:cNvSpPr>
          <p:nvPr/>
        </p:nvSpPr>
        <p:spPr bwMode="auto">
          <a:xfrm rot="16200000">
            <a:off x="-2689225" y="3074761"/>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16390" name="Rectangle 6"/>
          <p:cNvSpPr>
            <a:spLocks noChangeArrowheads="1"/>
          </p:cNvSpPr>
          <p:nvPr/>
        </p:nvSpPr>
        <p:spPr bwMode="auto">
          <a:xfrm>
            <a:off x="762000" y="609600"/>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16391"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2" name="Text Box 8"/>
          <p:cNvSpPr txBox="1">
            <a:spLocks noChangeArrowheads="1"/>
          </p:cNvSpPr>
          <p:nvPr/>
        </p:nvSpPr>
        <p:spPr bwMode="auto">
          <a:xfrm>
            <a:off x="1905000" y="6556375"/>
            <a:ext cx="4953000" cy="2444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000">
              <a:latin typeface="SenBJS" pitchFamily="34" charset="0"/>
            </a:endParaRPr>
          </a:p>
        </p:txBody>
      </p:sp>
      <p:sp>
        <p:nvSpPr>
          <p:cNvPr id="16393"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4"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5"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6"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7"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16399"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976547" y="1557338"/>
            <a:ext cx="7632700" cy="475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8035" y="595313"/>
            <a:ext cx="8112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Rectangle 17"/>
          <p:cNvSpPr>
            <a:spLocks noChangeArrowheads="1"/>
          </p:cNvSpPr>
          <p:nvPr/>
        </p:nvSpPr>
        <p:spPr bwMode="auto">
          <a:xfrm>
            <a:off x="961231" y="1557338"/>
            <a:ext cx="7648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b="1" dirty="0">
                <a:solidFill>
                  <a:schemeClr val="tx2"/>
                </a:solidFill>
                <a:latin typeface="Arial" charset="0"/>
              </a:rPr>
              <a:t> </a:t>
            </a:r>
          </a:p>
        </p:txBody>
      </p:sp>
      <p:sp>
        <p:nvSpPr>
          <p:cNvPr id="5" name="Textfeld 4"/>
          <p:cNvSpPr txBox="1"/>
          <p:nvPr/>
        </p:nvSpPr>
        <p:spPr>
          <a:xfrm>
            <a:off x="976548" y="1557338"/>
            <a:ext cx="7632700" cy="4647426"/>
          </a:xfrm>
          <a:prstGeom prst="rect">
            <a:avLst/>
          </a:prstGeom>
          <a:noFill/>
        </p:spPr>
        <p:txBody>
          <a:bodyPr wrap="square" rtlCol="0">
            <a:spAutoFit/>
          </a:bodyPr>
          <a:lstStyle/>
          <a:p>
            <a:r>
              <a:rPr lang="de-DE" sz="2800" b="1" dirty="0">
                <a:latin typeface="+mj-lt"/>
              </a:rPr>
              <a:t>Wissenschaftliche Evaluation der SESB, Vergleich mit Regelklassen</a:t>
            </a:r>
          </a:p>
          <a:p>
            <a:pPr lvl="1" eaLnBrk="1" hangingPunct="1"/>
            <a:endParaRPr lang="de-DE" altLang="de-DE" sz="2400" b="1" dirty="0">
              <a:latin typeface="+mj-lt"/>
            </a:endParaRPr>
          </a:p>
          <a:p>
            <a:pPr lvl="1" eaLnBrk="1" hangingPunct="1"/>
            <a:r>
              <a:rPr lang="de-DE" altLang="de-DE" sz="2400" b="1" dirty="0">
                <a:latin typeface="+mj-lt"/>
              </a:rPr>
              <a:t>Ergebnisse:</a:t>
            </a:r>
          </a:p>
          <a:p>
            <a:pPr marL="800100" lvl="1" indent="-342900" eaLnBrk="1" hangingPunct="1">
              <a:buFont typeface="Arial" panose="020B0604020202020204" pitchFamily="34" charset="0"/>
              <a:buChar char="•"/>
            </a:pPr>
            <a:r>
              <a:rPr lang="de-DE" altLang="de-DE" sz="2400" b="1" dirty="0">
                <a:latin typeface="+mj-lt"/>
              </a:rPr>
              <a:t>Keine Nachteile bei Lesekompetenz Deutsch</a:t>
            </a:r>
          </a:p>
          <a:p>
            <a:pPr marL="800100" lvl="1" indent="-342900" eaLnBrk="1" hangingPunct="1">
              <a:buFont typeface="Arial" panose="020B0604020202020204" pitchFamily="34" charset="0"/>
              <a:buChar char="•"/>
            </a:pPr>
            <a:r>
              <a:rPr lang="fr-FR" altLang="de-DE" sz="2400" b="1" dirty="0" err="1">
                <a:latin typeface="+mj-lt"/>
              </a:rPr>
              <a:t>Gleiche</a:t>
            </a:r>
            <a:r>
              <a:rPr lang="fr-FR" altLang="de-DE" sz="2400" b="1" dirty="0">
                <a:latin typeface="+mj-lt"/>
              </a:rPr>
              <a:t> </a:t>
            </a:r>
            <a:r>
              <a:rPr lang="fr-FR" altLang="de-DE" sz="2400" b="1" dirty="0" err="1">
                <a:latin typeface="+mj-lt"/>
              </a:rPr>
              <a:t>Kompetenzen</a:t>
            </a:r>
            <a:r>
              <a:rPr lang="fr-FR" altLang="de-DE" sz="2400" b="1" dirty="0">
                <a:latin typeface="+mj-lt"/>
              </a:rPr>
              <a:t> in </a:t>
            </a:r>
            <a:r>
              <a:rPr lang="fr-FR" altLang="de-DE" sz="2400" b="1" dirty="0" err="1">
                <a:latin typeface="+mj-lt"/>
              </a:rPr>
              <a:t>Mathematik</a:t>
            </a:r>
            <a:r>
              <a:rPr lang="fr-FR" altLang="de-DE" sz="2400" b="1" dirty="0">
                <a:latin typeface="+mj-lt"/>
              </a:rPr>
              <a:t> </a:t>
            </a:r>
            <a:r>
              <a:rPr lang="fr-FR" altLang="de-DE" sz="2400" b="1" dirty="0" err="1">
                <a:latin typeface="+mj-lt"/>
              </a:rPr>
              <a:t>und</a:t>
            </a:r>
            <a:r>
              <a:rPr lang="fr-FR" altLang="de-DE" sz="2400" b="1" dirty="0">
                <a:latin typeface="+mj-lt"/>
              </a:rPr>
              <a:t> </a:t>
            </a:r>
            <a:r>
              <a:rPr lang="fr-FR" altLang="de-DE" sz="2400" b="1" dirty="0" err="1">
                <a:latin typeface="+mj-lt"/>
              </a:rPr>
              <a:t>annähernd</a:t>
            </a:r>
            <a:r>
              <a:rPr lang="fr-FR" altLang="de-DE" sz="2400" b="1" dirty="0">
                <a:latin typeface="+mj-lt"/>
              </a:rPr>
              <a:t> </a:t>
            </a:r>
            <a:r>
              <a:rPr lang="fr-FR" altLang="de-DE" sz="2400" b="1" dirty="0" err="1">
                <a:latin typeface="+mj-lt"/>
              </a:rPr>
              <a:t>gleiche</a:t>
            </a:r>
            <a:r>
              <a:rPr lang="fr-FR" altLang="de-DE" sz="2400" b="1" dirty="0">
                <a:latin typeface="+mj-lt"/>
              </a:rPr>
              <a:t> in </a:t>
            </a:r>
            <a:r>
              <a:rPr lang="fr-FR" altLang="de-DE" sz="2400" b="1" dirty="0" err="1">
                <a:latin typeface="+mj-lt"/>
              </a:rPr>
              <a:t>Naturwissenschaften</a:t>
            </a:r>
            <a:endParaRPr lang="fr-FR" altLang="de-DE" sz="2400" b="1" dirty="0">
              <a:latin typeface="+mj-lt"/>
            </a:endParaRPr>
          </a:p>
          <a:p>
            <a:pPr marL="800100" lvl="1" indent="-342900" eaLnBrk="1" hangingPunct="1">
              <a:buFont typeface="Arial" panose="020B0604020202020204" pitchFamily="34" charset="0"/>
              <a:buChar char="•"/>
            </a:pPr>
            <a:r>
              <a:rPr lang="fr-FR" altLang="de-DE" sz="2400" b="1" dirty="0" err="1">
                <a:latin typeface="+mj-lt"/>
              </a:rPr>
              <a:t>Deutlich</a:t>
            </a:r>
            <a:r>
              <a:rPr lang="fr-FR" altLang="de-DE" sz="2400" b="1" dirty="0">
                <a:latin typeface="+mj-lt"/>
              </a:rPr>
              <a:t> </a:t>
            </a:r>
            <a:r>
              <a:rPr lang="fr-FR" altLang="de-DE" sz="2400" b="1" dirty="0" err="1">
                <a:latin typeface="+mj-lt"/>
              </a:rPr>
              <a:t>höhere</a:t>
            </a:r>
            <a:r>
              <a:rPr lang="fr-FR" altLang="de-DE" sz="2400" b="1" dirty="0">
                <a:latin typeface="+mj-lt"/>
              </a:rPr>
              <a:t> </a:t>
            </a:r>
            <a:r>
              <a:rPr lang="fr-FR" altLang="de-DE" sz="2400" b="1" dirty="0" err="1">
                <a:latin typeface="+mj-lt"/>
              </a:rPr>
              <a:t>Kompetenz</a:t>
            </a:r>
            <a:r>
              <a:rPr lang="fr-FR" altLang="de-DE" sz="2400" b="1" dirty="0">
                <a:latin typeface="+mj-lt"/>
              </a:rPr>
              <a:t> in </a:t>
            </a:r>
            <a:r>
              <a:rPr lang="fr-FR" altLang="de-DE" sz="2400" b="1" dirty="0" err="1">
                <a:latin typeface="+mj-lt"/>
              </a:rPr>
              <a:t>Englisch</a:t>
            </a:r>
            <a:r>
              <a:rPr lang="fr-FR" altLang="de-DE" sz="2400" b="1" dirty="0">
                <a:latin typeface="+mj-lt"/>
              </a:rPr>
              <a:t>!</a:t>
            </a:r>
          </a:p>
          <a:p>
            <a:pPr marL="800100" lvl="2" indent="-342900" eaLnBrk="1" hangingPunct="1">
              <a:buFont typeface="Arial" panose="020B0604020202020204" pitchFamily="34" charset="0"/>
              <a:buChar char="•"/>
            </a:pPr>
            <a:r>
              <a:rPr lang="fr-FR" altLang="de-DE" sz="2400" b="1" dirty="0" err="1">
                <a:latin typeface="+mj-lt"/>
              </a:rPr>
              <a:t>Kompetenzen</a:t>
            </a:r>
            <a:r>
              <a:rPr lang="fr-FR" altLang="de-DE" sz="2400" b="1" dirty="0">
                <a:latin typeface="+mj-lt"/>
              </a:rPr>
              <a:t> in der </a:t>
            </a:r>
            <a:r>
              <a:rPr lang="fr-FR" altLang="de-DE" sz="2400" b="1" dirty="0" err="1">
                <a:latin typeface="+mj-lt"/>
              </a:rPr>
              <a:t>Partnersprache</a:t>
            </a:r>
            <a:r>
              <a:rPr lang="fr-FR" altLang="de-DE" sz="2400" b="1" dirty="0">
                <a:latin typeface="+mj-lt"/>
              </a:rPr>
              <a:t> (</a:t>
            </a:r>
            <a:r>
              <a:rPr lang="fr-FR" altLang="de-DE" sz="2400" b="1" dirty="0" err="1">
                <a:latin typeface="+mj-lt"/>
              </a:rPr>
              <a:t>Maßstab</a:t>
            </a:r>
            <a:r>
              <a:rPr lang="fr-FR" altLang="de-DE" sz="2400" b="1" dirty="0">
                <a:latin typeface="+mj-lt"/>
              </a:rPr>
              <a:t>: PISA) </a:t>
            </a:r>
            <a:r>
              <a:rPr lang="fr-FR" altLang="de-DE" sz="2400" b="1" dirty="0" err="1">
                <a:latin typeface="+mj-lt"/>
              </a:rPr>
              <a:t>zwar</a:t>
            </a:r>
            <a:r>
              <a:rPr lang="fr-FR" altLang="de-DE" sz="2400" b="1" dirty="0">
                <a:latin typeface="+mj-lt"/>
              </a:rPr>
              <a:t> </a:t>
            </a:r>
            <a:r>
              <a:rPr lang="fr-FR" altLang="de-DE" sz="2400" b="1" dirty="0" err="1">
                <a:latin typeface="+mj-lt"/>
              </a:rPr>
              <a:t>unter</a:t>
            </a:r>
            <a:r>
              <a:rPr lang="fr-FR" altLang="de-DE" sz="2400" b="1" dirty="0">
                <a:latin typeface="+mj-lt"/>
              </a:rPr>
              <a:t> </a:t>
            </a:r>
            <a:r>
              <a:rPr lang="fr-FR" altLang="de-DE" sz="2400" b="1" dirty="0" err="1">
                <a:latin typeface="+mj-lt"/>
              </a:rPr>
              <a:t>Leistungen</a:t>
            </a:r>
            <a:r>
              <a:rPr lang="fr-FR" altLang="de-DE" sz="2400" b="1" dirty="0">
                <a:latin typeface="+mj-lt"/>
              </a:rPr>
              <a:t> in den </a:t>
            </a:r>
            <a:r>
              <a:rPr lang="fr-FR" altLang="de-DE" sz="2400" b="1" dirty="0" err="1">
                <a:latin typeface="+mj-lt"/>
              </a:rPr>
              <a:t>Partnerländern</a:t>
            </a:r>
            <a:r>
              <a:rPr lang="fr-FR" altLang="de-DE" sz="2400" b="1" dirty="0">
                <a:latin typeface="+mj-lt"/>
              </a:rPr>
              <a:t>, aber </a:t>
            </a:r>
            <a:r>
              <a:rPr lang="fr-FR" altLang="de-DE" sz="2400" b="1" dirty="0" err="1">
                <a:latin typeface="+mj-lt"/>
              </a:rPr>
              <a:t>auf</a:t>
            </a:r>
            <a:r>
              <a:rPr lang="fr-FR" altLang="de-DE" sz="2400" b="1" dirty="0">
                <a:latin typeface="+mj-lt"/>
              </a:rPr>
              <a:t> </a:t>
            </a:r>
            <a:r>
              <a:rPr lang="fr-FR" altLang="de-DE" sz="2400" b="1" dirty="0" err="1">
                <a:latin typeface="+mj-lt"/>
              </a:rPr>
              <a:t>einem</a:t>
            </a:r>
            <a:r>
              <a:rPr lang="fr-FR" altLang="de-DE" sz="2400" b="1" dirty="0">
                <a:latin typeface="+mj-lt"/>
              </a:rPr>
              <a:t> </a:t>
            </a:r>
            <a:r>
              <a:rPr lang="fr-FR" altLang="de-DE" sz="2400" b="1" dirty="0" err="1">
                <a:latin typeface="+mj-lt"/>
              </a:rPr>
              <a:t>guten</a:t>
            </a:r>
            <a:r>
              <a:rPr lang="fr-FR" altLang="de-DE" sz="2400" b="1" dirty="0">
                <a:latin typeface="+mj-lt"/>
              </a:rPr>
              <a:t> Niveau</a:t>
            </a:r>
            <a:endParaRPr lang="de-DE" altLang="de-DE" sz="2400" b="1" dirty="0">
              <a:latin typeface="+mj-lt"/>
            </a:endParaRPr>
          </a:p>
          <a:p>
            <a:endParaRPr lang="de-DE" sz="2400" dirty="0">
              <a:latin typeface="SenBJS" panose="020B0600000000000000" pitchFamily="34" charset="0"/>
            </a:endParaRP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1C2A37E6-28BE-4BDA-B9AB-20C97D923F1E}"/>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775758210"/>
      </p:ext>
    </p:extLst>
  </p:cSld>
  <p:clrMapOvr>
    <a:masterClrMapping/>
  </p:clrMapOvr>
  <mc:AlternateContent xmlns:mc="http://schemas.openxmlformats.org/markup-compatibility/2006" xmlns:p14="http://schemas.microsoft.com/office/powerpoint/2010/main">
    <mc:Choice Requires="p14">
      <p:transition spd="med" p14:dur="700" advTm="146580">
        <p:fade/>
      </p:transition>
    </mc:Choice>
    <mc:Fallback xmlns="">
      <p:transition spd="med" advTm="146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87"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88"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16389" name="Text Box 5"/>
          <p:cNvSpPr txBox="1">
            <a:spLocks noChangeArrowheads="1"/>
          </p:cNvSpPr>
          <p:nvPr/>
        </p:nvSpPr>
        <p:spPr bwMode="auto">
          <a:xfrm rot="16200000">
            <a:off x="-2689225" y="3074761"/>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16390" name="Rectangle 6"/>
          <p:cNvSpPr>
            <a:spLocks noChangeArrowheads="1"/>
          </p:cNvSpPr>
          <p:nvPr/>
        </p:nvSpPr>
        <p:spPr bwMode="auto">
          <a:xfrm>
            <a:off x="762000" y="609600"/>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16391"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2" name="Text Box 8"/>
          <p:cNvSpPr txBox="1">
            <a:spLocks noChangeArrowheads="1"/>
          </p:cNvSpPr>
          <p:nvPr/>
        </p:nvSpPr>
        <p:spPr bwMode="auto">
          <a:xfrm>
            <a:off x="1905000" y="6556375"/>
            <a:ext cx="4953000" cy="2444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000">
              <a:latin typeface="SenBJS" pitchFamily="34" charset="0"/>
            </a:endParaRPr>
          </a:p>
        </p:txBody>
      </p:sp>
      <p:sp>
        <p:nvSpPr>
          <p:cNvPr id="16393"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4"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5"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6"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7"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16399"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80661" y="1053008"/>
            <a:ext cx="8344910" cy="519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8035" y="595313"/>
            <a:ext cx="8112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Rectangle 17"/>
          <p:cNvSpPr>
            <a:spLocks noChangeArrowheads="1"/>
          </p:cNvSpPr>
          <p:nvPr/>
        </p:nvSpPr>
        <p:spPr bwMode="auto">
          <a:xfrm>
            <a:off x="961231" y="1557338"/>
            <a:ext cx="7648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b="1" dirty="0">
                <a:solidFill>
                  <a:schemeClr val="tx2"/>
                </a:solidFill>
                <a:latin typeface="Arial" charset="0"/>
              </a:rPr>
              <a:t> </a:t>
            </a:r>
          </a:p>
        </p:txBody>
      </p:sp>
      <p:sp>
        <p:nvSpPr>
          <p:cNvPr id="5" name="Textfeld 4"/>
          <p:cNvSpPr txBox="1"/>
          <p:nvPr/>
        </p:nvSpPr>
        <p:spPr>
          <a:xfrm>
            <a:off x="816577" y="1211323"/>
            <a:ext cx="7632700" cy="5693866"/>
          </a:xfrm>
          <a:prstGeom prst="rect">
            <a:avLst/>
          </a:prstGeom>
          <a:noFill/>
        </p:spPr>
        <p:txBody>
          <a:bodyPr wrap="square" rtlCol="0">
            <a:spAutoFit/>
          </a:bodyPr>
          <a:lstStyle/>
          <a:p>
            <a:r>
              <a:rPr lang="de-DE" sz="2800" b="1" dirty="0">
                <a:latin typeface="+mj-lt"/>
              </a:rPr>
              <a:t>Interkulturelle Kompetenz</a:t>
            </a:r>
          </a:p>
          <a:p>
            <a:pPr lvl="1" eaLnBrk="1" hangingPunct="1"/>
            <a:endParaRPr lang="de-DE" altLang="de-DE" sz="2400" b="1" dirty="0">
              <a:latin typeface="+mj-lt"/>
            </a:endParaRPr>
          </a:p>
          <a:p>
            <a:pPr marL="800100" lvl="1" indent="-342900">
              <a:buFont typeface="Arial" panose="020B0604020202020204" pitchFamily="34" charset="0"/>
              <a:buChar char="•"/>
            </a:pPr>
            <a:r>
              <a:rPr lang="de-DE" sz="2400" b="1" dirty="0"/>
              <a:t>4. Jahrgang: Die Integration von Kindern aus sprachlich-kulturellen Minoritätsgruppen gelingt an der SESB besser als an den sonstigen Regelschulen </a:t>
            </a:r>
          </a:p>
          <a:p>
            <a:pPr marL="800100" lvl="1" indent="-342900">
              <a:buFont typeface="Arial" panose="020B0604020202020204" pitchFamily="34" charset="0"/>
              <a:buChar char="•"/>
            </a:pPr>
            <a:endParaRPr lang="de-DE" sz="2400" b="1" dirty="0"/>
          </a:p>
          <a:p>
            <a:pPr marL="800100" lvl="1" indent="-342900">
              <a:buFont typeface="Arial" panose="020B0604020202020204" pitchFamily="34" charset="0"/>
              <a:buChar char="•"/>
            </a:pPr>
            <a:r>
              <a:rPr lang="de-DE" sz="2400" b="1" dirty="0"/>
              <a:t>Insbesondere monolingual nicht-deutschsprachig aufgewachsene Kinder erfahren in den SESB-Klassen keinerlei Benachteiligung, sondern Wertschätzung</a:t>
            </a:r>
          </a:p>
          <a:p>
            <a:pPr marL="800100" lvl="1" indent="-342900">
              <a:buFont typeface="Arial" panose="020B0604020202020204" pitchFamily="34" charset="0"/>
              <a:buChar char="•"/>
            </a:pPr>
            <a:endParaRPr lang="fr-FR" altLang="de-DE" sz="2400" b="1" dirty="0"/>
          </a:p>
          <a:p>
            <a:pPr marL="800100" lvl="1" indent="-342900">
              <a:buFont typeface="Arial" panose="020B0604020202020204" pitchFamily="34" charset="0"/>
              <a:buChar char="•"/>
            </a:pPr>
            <a:r>
              <a:rPr lang="fr-FR" altLang="de-DE" sz="2400" b="1" dirty="0" err="1"/>
              <a:t>Deutlich</a:t>
            </a:r>
            <a:r>
              <a:rPr lang="fr-FR" altLang="de-DE" sz="2400" b="1" dirty="0"/>
              <a:t> </a:t>
            </a:r>
            <a:r>
              <a:rPr lang="fr-FR" altLang="de-DE" sz="2400" b="1" dirty="0" err="1"/>
              <a:t>höhere</a:t>
            </a:r>
            <a:r>
              <a:rPr lang="fr-FR" altLang="de-DE" sz="2400" b="1" dirty="0"/>
              <a:t> </a:t>
            </a:r>
            <a:r>
              <a:rPr lang="fr-FR" altLang="de-DE" sz="2400" b="1" dirty="0" err="1"/>
              <a:t>interkulturelle</a:t>
            </a:r>
            <a:r>
              <a:rPr lang="fr-FR" altLang="de-DE" sz="2400" b="1" dirty="0"/>
              <a:t> </a:t>
            </a:r>
            <a:r>
              <a:rPr lang="fr-FR" altLang="de-DE" sz="2400" b="1" dirty="0" err="1"/>
              <a:t>Kompetenz</a:t>
            </a:r>
            <a:endParaRPr lang="fr-FR" altLang="de-DE" sz="2400" b="1" dirty="0"/>
          </a:p>
          <a:p>
            <a:pPr lvl="1"/>
            <a:endParaRPr lang="de-DE" sz="2400" b="1" dirty="0"/>
          </a:p>
          <a:p>
            <a:endParaRPr lang="de-DE" sz="2400" dirty="0">
              <a:latin typeface="SenBJS" panose="020B0600000000000000" pitchFamily="34" charset="0"/>
            </a:endParaRP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6AD3B52B-AE2A-4B81-99CE-20ED6730117D}"/>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991450454"/>
      </p:ext>
    </p:extLst>
  </p:cSld>
  <p:clrMapOvr>
    <a:masterClrMapping/>
  </p:clrMapOvr>
  <mc:AlternateContent xmlns:mc="http://schemas.openxmlformats.org/markup-compatibility/2006" xmlns:p14="http://schemas.microsoft.com/office/powerpoint/2010/main">
    <mc:Choice Requires="p14">
      <p:transition spd="med" p14:dur="700" advTm="164917">
        <p:fade/>
      </p:transition>
    </mc:Choice>
    <mc:Fallback xmlns="">
      <p:transition spd="med" advTm="1649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87"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88"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16389" name="Text Box 5"/>
          <p:cNvSpPr txBox="1">
            <a:spLocks noChangeArrowheads="1"/>
          </p:cNvSpPr>
          <p:nvPr/>
        </p:nvSpPr>
        <p:spPr bwMode="auto">
          <a:xfrm rot="16200000">
            <a:off x="-2689225" y="3074761"/>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16390" name="Rectangle 6"/>
          <p:cNvSpPr>
            <a:spLocks noChangeArrowheads="1"/>
          </p:cNvSpPr>
          <p:nvPr/>
        </p:nvSpPr>
        <p:spPr bwMode="auto">
          <a:xfrm>
            <a:off x="762000" y="609600"/>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16391"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2" name="Text Box 8"/>
          <p:cNvSpPr txBox="1">
            <a:spLocks noChangeArrowheads="1"/>
          </p:cNvSpPr>
          <p:nvPr/>
        </p:nvSpPr>
        <p:spPr bwMode="auto">
          <a:xfrm>
            <a:off x="1905000" y="6556375"/>
            <a:ext cx="4953000" cy="2444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000">
              <a:latin typeface="SenBJS" pitchFamily="34" charset="0"/>
            </a:endParaRPr>
          </a:p>
        </p:txBody>
      </p:sp>
      <p:sp>
        <p:nvSpPr>
          <p:cNvPr id="16393"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4"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5"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6"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7"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16399"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801362" y="1067290"/>
            <a:ext cx="8321971" cy="518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8035" y="595313"/>
            <a:ext cx="8112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Rectangle 17"/>
          <p:cNvSpPr>
            <a:spLocks noChangeArrowheads="1"/>
          </p:cNvSpPr>
          <p:nvPr/>
        </p:nvSpPr>
        <p:spPr bwMode="auto">
          <a:xfrm>
            <a:off x="961231" y="1557338"/>
            <a:ext cx="7648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b="1" dirty="0">
                <a:solidFill>
                  <a:schemeClr val="tx2"/>
                </a:solidFill>
                <a:latin typeface="Arial" charset="0"/>
              </a:rPr>
              <a:t> </a:t>
            </a:r>
          </a:p>
        </p:txBody>
      </p:sp>
      <p:sp>
        <p:nvSpPr>
          <p:cNvPr id="5" name="Textfeld 4"/>
          <p:cNvSpPr txBox="1"/>
          <p:nvPr/>
        </p:nvSpPr>
        <p:spPr>
          <a:xfrm>
            <a:off x="961231" y="1203881"/>
            <a:ext cx="7632700" cy="4832092"/>
          </a:xfrm>
          <a:prstGeom prst="rect">
            <a:avLst/>
          </a:prstGeom>
          <a:noFill/>
        </p:spPr>
        <p:txBody>
          <a:bodyPr wrap="square" rtlCol="0">
            <a:spAutoFit/>
          </a:bodyPr>
          <a:lstStyle/>
          <a:p>
            <a:r>
              <a:rPr lang="de-DE" sz="2800" b="1" dirty="0">
                <a:latin typeface="+mj-lt"/>
              </a:rPr>
              <a:t>Interkulturelle Kompetenz</a:t>
            </a:r>
          </a:p>
          <a:p>
            <a:pPr lvl="1"/>
            <a:r>
              <a:rPr lang="de-DE" sz="2000" b="1" dirty="0"/>
              <a:t>9. Jahrgang: „Egalitäre, multikulturelle Vorstellungen sind an der SESB stärker ausgeprägt, Assimilationsnormen schwächer“: Beide Kulturen werden als gleichwertig angesehen (Besonders bei globalen Sprachen).</a:t>
            </a:r>
            <a:endParaRPr lang="de-DE" sz="2000" dirty="0"/>
          </a:p>
          <a:p>
            <a:pPr lvl="1"/>
            <a:endParaRPr lang="de-DE" sz="2000" b="1" dirty="0"/>
          </a:p>
          <a:p>
            <a:pPr lvl="1"/>
            <a:r>
              <a:rPr lang="de-DE" sz="2000" b="1" dirty="0"/>
              <a:t>Gleichzeitig aber auch kulturelles Identitätsgefühl (Bindung an die Herkunftskultur) besonders bei „ethnisch eher homogener Schülerschaft“ (Griechisch, Polnisch, Russisch, Türkisch), wo z.T. auch Anteil der 1. Einwanderergeneration hoch. </a:t>
            </a:r>
            <a:endParaRPr lang="de-DE" sz="2000" dirty="0"/>
          </a:p>
          <a:p>
            <a:pPr lvl="1"/>
            <a:endParaRPr lang="de-DE" sz="2000" b="1" dirty="0"/>
          </a:p>
          <a:p>
            <a:pPr lvl="1"/>
            <a:r>
              <a:rPr lang="de-DE" sz="2000" b="1" dirty="0"/>
              <a:t>Gleichwertigkeitsvorstellungen bei gleichzeitiger selbstverständlicher institutioneller Inklusion und Bindung an Herkunftskultur</a:t>
            </a:r>
            <a:endParaRPr lang="de-DE" sz="2000" dirty="0"/>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2FAEBA3B-8128-493F-A0CD-5B43BD246FE7}"/>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4083646388"/>
      </p:ext>
    </p:extLst>
  </p:cSld>
  <p:clrMapOvr>
    <a:masterClrMapping/>
  </p:clrMapOvr>
  <mc:AlternateContent xmlns:mc="http://schemas.openxmlformats.org/markup-compatibility/2006" xmlns:p14="http://schemas.microsoft.com/office/powerpoint/2010/main">
    <mc:Choice Requires="p14">
      <p:transition spd="med" p14:dur="700" advTm="111977">
        <p:fade/>
      </p:transition>
    </mc:Choice>
    <mc:Fallback xmlns="">
      <p:transition spd="med" advTm="111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87"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88"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16389" name="Text Box 5"/>
          <p:cNvSpPr txBox="1">
            <a:spLocks noChangeArrowheads="1"/>
          </p:cNvSpPr>
          <p:nvPr/>
        </p:nvSpPr>
        <p:spPr bwMode="auto">
          <a:xfrm rot="16200000">
            <a:off x="-2689225" y="3074761"/>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16390" name="Rectangle 6"/>
          <p:cNvSpPr>
            <a:spLocks noChangeArrowheads="1"/>
          </p:cNvSpPr>
          <p:nvPr/>
        </p:nvSpPr>
        <p:spPr bwMode="auto">
          <a:xfrm>
            <a:off x="762000" y="609600"/>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16391"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2" name="Text Box 8"/>
          <p:cNvSpPr txBox="1">
            <a:spLocks noChangeArrowheads="1"/>
          </p:cNvSpPr>
          <p:nvPr/>
        </p:nvSpPr>
        <p:spPr bwMode="auto">
          <a:xfrm>
            <a:off x="1905000" y="6556375"/>
            <a:ext cx="4953000" cy="2444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000">
              <a:latin typeface="SenBJS" pitchFamily="34" charset="0"/>
            </a:endParaRPr>
          </a:p>
        </p:txBody>
      </p:sp>
      <p:sp>
        <p:nvSpPr>
          <p:cNvPr id="16393"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4"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5"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6"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7"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16399"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801362" y="1067290"/>
            <a:ext cx="8321971" cy="518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8035" y="595313"/>
            <a:ext cx="8112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Rectangle 17"/>
          <p:cNvSpPr>
            <a:spLocks noChangeArrowheads="1"/>
          </p:cNvSpPr>
          <p:nvPr/>
        </p:nvSpPr>
        <p:spPr bwMode="auto">
          <a:xfrm>
            <a:off x="961231" y="1557338"/>
            <a:ext cx="7648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b="1" dirty="0">
                <a:solidFill>
                  <a:schemeClr val="tx2"/>
                </a:solidFill>
                <a:latin typeface="Arial" charset="0"/>
              </a:rPr>
              <a:t> </a:t>
            </a:r>
          </a:p>
        </p:txBody>
      </p:sp>
      <p:sp>
        <p:nvSpPr>
          <p:cNvPr id="5" name="Textfeld 4"/>
          <p:cNvSpPr txBox="1"/>
          <p:nvPr/>
        </p:nvSpPr>
        <p:spPr>
          <a:xfrm>
            <a:off x="789721" y="1099550"/>
            <a:ext cx="7632700" cy="5262979"/>
          </a:xfrm>
          <a:prstGeom prst="rect">
            <a:avLst/>
          </a:prstGeom>
          <a:noFill/>
        </p:spPr>
        <p:txBody>
          <a:bodyPr wrap="square" rtlCol="0">
            <a:spAutoFit/>
          </a:bodyPr>
          <a:lstStyle/>
          <a:p>
            <a:r>
              <a:rPr lang="de-DE" sz="2800" b="1" dirty="0">
                <a:latin typeface="+mj-lt"/>
              </a:rPr>
              <a:t>Desiderata:</a:t>
            </a:r>
          </a:p>
          <a:p>
            <a:endParaRPr lang="de-DE" sz="2800" b="1" dirty="0">
              <a:latin typeface="+mj-lt"/>
            </a:endParaRPr>
          </a:p>
          <a:p>
            <a:pPr marL="457200" indent="-457200">
              <a:buAutoNum type="arabicParenR"/>
            </a:pPr>
            <a:r>
              <a:rPr lang="de-DE" sz="2000" b="1" dirty="0">
                <a:latin typeface="+mj-lt"/>
              </a:rPr>
              <a:t>Mehr Ressourcen zur Förderung von „Späteinsteigern“ ohne oder mit geringen Deutschkenntnissen</a:t>
            </a:r>
          </a:p>
          <a:p>
            <a:pPr marL="457200" indent="-457200">
              <a:buAutoNum type="arabicParenR"/>
            </a:pPr>
            <a:r>
              <a:rPr lang="de-DE" sz="2000" b="1" dirty="0">
                <a:latin typeface="+mj-lt"/>
              </a:rPr>
              <a:t>SESB ist nicht eine Schule, sondern dezentrales Netzwerk mit gemeinsamer Struktur. Gemeinsamkeit wird aufrechterhalten durch Netzwerk aus Lehrkräften („Moderator*innen“), die gemeinsame Projekte planen, Probleme gemeinsam diskutieren und Lösungsvorschläge erarbeiten und darauf achten, dass Einheitlichkeit bleibt. Muss gestärkt werden.</a:t>
            </a:r>
          </a:p>
          <a:p>
            <a:pPr marL="457200" indent="-457200">
              <a:buAutoNum type="arabicParenR"/>
            </a:pPr>
            <a:r>
              <a:rPr lang="de-DE" sz="2000" b="1" dirty="0">
                <a:latin typeface="+mj-lt"/>
              </a:rPr>
              <a:t>Aufbau und Einrichtung neuer Standorte SESB als bezirksübergreifender Schule trotz Bedarfs besonders in Englisch, Französisch und Spanisch schwierig, da wegen des Mangels an Schulplätzen in Konkurrenz zu bezirklicher Versorgung. </a:t>
            </a:r>
            <a:endParaRPr lang="de-DE" sz="2000" dirty="0"/>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5138D830-5598-405E-AA35-38946F220DED}"/>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261959862"/>
      </p:ext>
    </p:extLst>
  </p:cSld>
  <p:clrMapOvr>
    <a:masterClrMapping/>
  </p:clrMapOvr>
  <mc:AlternateContent xmlns:mc="http://schemas.openxmlformats.org/markup-compatibility/2006" xmlns:p14="http://schemas.microsoft.com/office/powerpoint/2010/main">
    <mc:Choice Requires="p14">
      <p:transition spd="med" p14:dur="700" advTm="224905">
        <p:fade/>
      </p:transition>
    </mc:Choice>
    <mc:Fallback xmlns="">
      <p:transition spd="med" advTm="2249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87"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88"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16389" name="Text Box 5"/>
          <p:cNvSpPr txBox="1">
            <a:spLocks noChangeArrowheads="1"/>
          </p:cNvSpPr>
          <p:nvPr/>
        </p:nvSpPr>
        <p:spPr bwMode="auto">
          <a:xfrm rot="16200000">
            <a:off x="-2689225" y="3074761"/>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16390" name="Rectangle 6"/>
          <p:cNvSpPr>
            <a:spLocks noChangeArrowheads="1"/>
          </p:cNvSpPr>
          <p:nvPr/>
        </p:nvSpPr>
        <p:spPr bwMode="auto">
          <a:xfrm>
            <a:off x="762000" y="609600"/>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16391"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2" name="Text Box 8"/>
          <p:cNvSpPr txBox="1">
            <a:spLocks noChangeArrowheads="1"/>
          </p:cNvSpPr>
          <p:nvPr/>
        </p:nvSpPr>
        <p:spPr bwMode="auto">
          <a:xfrm>
            <a:off x="1905000" y="6556375"/>
            <a:ext cx="4953000" cy="2444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000">
              <a:latin typeface="SenBJS" pitchFamily="34" charset="0"/>
            </a:endParaRPr>
          </a:p>
        </p:txBody>
      </p:sp>
      <p:sp>
        <p:nvSpPr>
          <p:cNvPr id="16393"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4"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5"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6"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6397"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16399"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976547" y="1557338"/>
            <a:ext cx="7632700" cy="475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8035" y="595313"/>
            <a:ext cx="8112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Rectangle 17"/>
          <p:cNvSpPr>
            <a:spLocks noChangeArrowheads="1"/>
          </p:cNvSpPr>
          <p:nvPr/>
        </p:nvSpPr>
        <p:spPr bwMode="auto">
          <a:xfrm>
            <a:off x="961231" y="1557338"/>
            <a:ext cx="7648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b="1" dirty="0">
                <a:solidFill>
                  <a:schemeClr val="tx2"/>
                </a:solidFill>
                <a:latin typeface="Arial" charset="0"/>
              </a:rPr>
              <a:t> </a:t>
            </a:r>
          </a:p>
        </p:txBody>
      </p:sp>
      <p:sp>
        <p:nvSpPr>
          <p:cNvPr id="5" name="Textfeld 4"/>
          <p:cNvSpPr txBox="1"/>
          <p:nvPr/>
        </p:nvSpPr>
        <p:spPr>
          <a:xfrm>
            <a:off x="976548" y="1557338"/>
            <a:ext cx="7632700" cy="5324535"/>
          </a:xfrm>
          <a:prstGeom prst="rect">
            <a:avLst/>
          </a:prstGeom>
          <a:noFill/>
        </p:spPr>
        <p:txBody>
          <a:bodyPr wrap="square" rtlCol="0">
            <a:spAutoFit/>
          </a:bodyPr>
          <a:lstStyle/>
          <a:p>
            <a:r>
              <a:rPr lang="de-DE" sz="2800" b="1" dirty="0">
                <a:latin typeface="+mj-lt"/>
              </a:rPr>
              <a:t>Fazit der „Europa-Studie“:</a:t>
            </a:r>
          </a:p>
          <a:p>
            <a:endParaRPr lang="de-DE" sz="2400" b="1" dirty="0"/>
          </a:p>
          <a:p>
            <a:r>
              <a:rPr lang="de-DE" sz="2400" b="1" dirty="0"/>
              <a:t>Einzigartiges Angebot der Stadt Berlin </a:t>
            </a:r>
          </a:p>
          <a:p>
            <a:pPr marL="457200" indent="-457200">
              <a:buFont typeface="Arial" panose="020B0604020202020204" pitchFamily="34" charset="0"/>
              <a:buChar char="•"/>
            </a:pPr>
            <a:r>
              <a:rPr lang="de-DE" sz="2400" b="1" dirty="0"/>
              <a:t>Attraktiv für „kosmopolitisch“ orientierte deutschsprachige Eltern und für Migranten</a:t>
            </a:r>
          </a:p>
          <a:p>
            <a:pPr marL="457200" indent="-457200">
              <a:buFont typeface="Arial" panose="020B0604020202020204" pitchFamily="34" charset="0"/>
              <a:buChar char="•"/>
            </a:pPr>
            <a:r>
              <a:rPr lang="de-DE" sz="2400" b="1" dirty="0"/>
              <a:t>Vielfältiges Sprachangebot</a:t>
            </a:r>
          </a:p>
          <a:p>
            <a:pPr marL="457200" indent="-457200">
              <a:buFont typeface="Arial" panose="020B0604020202020204" pitchFamily="34" charset="0"/>
              <a:buChar char="•"/>
            </a:pPr>
            <a:r>
              <a:rPr lang="de-DE" sz="2400" b="1" dirty="0"/>
              <a:t>Verbindung des Erlernens der deutschen Sprache mit dem Erwerb einer zweiten Sprache bei gleichzeitig möglicher Aufrechterhaltung der Bindung an die Herkunftskultur</a:t>
            </a:r>
          </a:p>
          <a:p>
            <a:pPr marL="457200" indent="-457200">
              <a:buFont typeface="Arial" panose="020B0604020202020204" pitchFamily="34" charset="0"/>
              <a:buChar char="•"/>
            </a:pPr>
            <a:r>
              <a:rPr lang="de-DE" sz="2400" b="1" dirty="0"/>
              <a:t>Beherrschung zweier Sprachen und gute Leistungen im Englischen als Bildungsvorteile</a:t>
            </a:r>
          </a:p>
          <a:p>
            <a:pPr marL="457200" indent="-457200">
              <a:buFont typeface="Arial" panose="020B0604020202020204" pitchFamily="34" charset="0"/>
              <a:buChar char="•"/>
            </a:pPr>
            <a:r>
              <a:rPr lang="de-DE" sz="2400" b="1" dirty="0"/>
              <a:t>Höhere interkulturelle Kompetenz</a:t>
            </a:r>
          </a:p>
          <a:p>
            <a:pPr lvl="1" eaLnBrk="1" hangingPunct="1"/>
            <a:endParaRPr lang="de-DE" altLang="de-DE" sz="2400" b="1" dirty="0">
              <a:latin typeface="+mj-lt"/>
            </a:endParaRP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A70C7CA2-DA1F-4A6C-9560-F01D4B827029}"/>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533293172"/>
      </p:ext>
    </p:extLst>
  </p:cSld>
  <p:clrMapOvr>
    <a:masterClrMapping/>
  </p:clrMapOvr>
  <mc:AlternateContent xmlns:mc="http://schemas.openxmlformats.org/markup-compatibility/2006" xmlns:p14="http://schemas.microsoft.com/office/powerpoint/2010/main">
    <mc:Choice Requires="p14">
      <p:transition spd="med" p14:dur="700" advTm="232284">
        <p:fade/>
      </p:transition>
    </mc:Choice>
    <mc:Fallback xmlns="">
      <p:transition spd="med" advTm="2322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483"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20484"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20485" name="Text Box 5"/>
          <p:cNvSpPr txBox="1">
            <a:spLocks noChangeArrowheads="1"/>
          </p:cNvSpPr>
          <p:nvPr/>
        </p:nvSpPr>
        <p:spPr bwMode="auto">
          <a:xfrm rot="-5400000">
            <a:off x="-2737643" y="3088987"/>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20.7.2019</a:t>
            </a:r>
          </a:p>
        </p:txBody>
      </p:sp>
      <p:sp>
        <p:nvSpPr>
          <p:cNvPr id="20486" name="Rectangle 6"/>
          <p:cNvSpPr>
            <a:spLocks noChangeArrowheads="1"/>
          </p:cNvSpPr>
          <p:nvPr/>
        </p:nvSpPr>
        <p:spPr bwMode="auto">
          <a:xfrm>
            <a:off x="719138" y="603251"/>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20487"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a:p>
            <a:pPr eaLnBrk="1" hangingPunct="1">
              <a:spcBef>
                <a:spcPct val="50000"/>
              </a:spcBef>
              <a:buFontTx/>
              <a:buNone/>
            </a:pPr>
            <a:endParaRPr lang="de-DE" altLang="de-DE" sz="1200" dirty="0"/>
          </a:p>
        </p:txBody>
      </p:sp>
      <p:sp>
        <p:nvSpPr>
          <p:cNvPr id="20489"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20490"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20491"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20492"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20493"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20495"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62000" y="1066313"/>
            <a:ext cx="8382000" cy="542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7" name="Text Box 17"/>
          <p:cNvSpPr txBox="1">
            <a:spLocks noChangeArrowheads="1"/>
          </p:cNvSpPr>
          <p:nvPr/>
        </p:nvSpPr>
        <p:spPr bwMode="auto">
          <a:xfrm>
            <a:off x="762000" y="1060451"/>
            <a:ext cx="8000955" cy="469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de-DE" sz="2400" b="1" dirty="0"/>
          </a:p>
          <a:p>
            <a:pPr eaLnBrk="1" hangingPunct="1">
              <a:spcBef>
                <a:spcPct val="0"/>
              </a:spcBef>
              <a:buFontTx/>
              <a:buNone/>
            </a:pPr>
            <a:r>
              <a:rPr lang="de-DE" altLang="de-DE" sz="2400" b="1" dirty="0"/>
              <a:t>Weitere Informationen </a:t>
            </a:r>
          </a:p>
          <a:p>
            <a:pPr eaLnBrk="1" hangingPunct="1">
              <a:spcBef>
                <a:spcPct val="0"/>
              </a:spcBef>
              <a:buFontTx/>
              <a:buNone/>
            </a:pPr>
            <a:r>
              <a:rPr lang="de-DE" altLang="de-DE" sz="2400" b="1" dirty="0"/>
              <a:t>zur SESB finden Sie </a:t>
            </a:r>
          </a:p>
          <a:p>
            <a:pPr eaLnBrk="1" hangingPunct="1">
              <a:spcBef>
                <a:spcPct val="0"/>
              </a:spcBef>
              <a:buFontTx/>
              <a:buNone/>
            </a:pPr>
            <a:r>
              <a:rPr lang="de-DE" altLang="de-DE" sz="2400" b="1" dirty="0"/>
              <a:t>im Internet unter</a:t>
            </a:r>
          </a:p>
          <a:p>
            <a:pPr algn="ctr" eaLnBrk="1" hangingPunct="1">
              <a:spcBef>
                <a:spcPct val="0"/>
              </a:spcBef>
              <a:buFontTx/>
              <a:buNone/>
            </a:pPr>
            <a:endParaRPr lang="de-DE" altLang="de-DE" sz="2400" b="1" dirty="0"/>
          </a:p>
          <a:p>
            <a:pPr algn="ctr" eaLnBrk="1" hangingPunct="1">
              <a:spcBef>
                <a:spcPct val="0"/>
              </a:spcBef>
              <a:buFontTx/>
              <a:buNone/>
            </a:pPr>
            <a:r>
              <a:rPr lang="de-DE" altLang="de-DE" sz="2800" b="1" dirty="0" err="1"/>
              <a:t>www.berlin.de</a:t>
            </a:r>
            <a:r>
              <a:rPr lang="de-DE" altLang="de-DE" sz="2800" b="1" dirty="0"/>
              <a:t>/</a:t>
            </a:r>
            <a:r>
              <a:rPr lang="de-DE" altLang="de-DE" sz="2800" b="1" dirty="0" err="1"/>
              <a:t>sen</a:t>
            </a:r>
            <a:r>
              <a:rPr lang="de-DE" altLang="de-DE" sz="2800" b="1" dirty="0"/>
              <a:t>/</a:t>
            </a:r>
            <a:r>
              <a:rPr lang="de-DE" altLang="de-DE" sz="2800" b="1" dirty="0" err="1"/>
              <a:t>bildung</a:t>
            </a:r>
            <a:r>
              <a:rPr lang="de-DE" altLang="de-DE" sz="2800" b="1" dirty="0"/>
              <a:t>/</a:t>
            </a:r>
          </a:p>
          <a:p>
            <a:pPr algn="ctr" eaLnBrk="1" hangingPunct="1">
              <a:spcBef>
                <a:spcPct val="0"/>
              </a:spcBef>
              <a:buFontTx/>
              <a:buNone/>
            </a:pPr>
            <a:r>
              <a:rPr lang="de-DE" altLang="de-DE" sz="2800" b="1" dirty="0" err="1"/>
              <a:t>besondere_angebote</a:t>
            </a:r>
            <a:r>
              <a:rPr lang="de-DE" altLang="de-DE" sz="2800" b="1" dirty="0"/>
              <a:t>/</a:t>
            </a:r>
          </a:p>
          <a:p>
            <a:pPr algn="ctr" eaLnBrk="1" hangingPunct="1">
              <a:spcBef>
                <a:spcPct val="0"/>
              </a:spcBef>
              <a:buFontTx/>
              <a:buNone/>
            </a:pPr>
            <a:r>
              <a:rPr lang="de-DE" altLang="de-DE" sz="2800" b="1" dirty="0" err="1"/>
              <a:t>staatl_europaschule</a:t>
            </a:r>
            <a:r>
              <a:rPr lang="de-DE" altLang="de-DE" sz="2800" b="1" dirty="0"/>
              <a:t>/</a:t>
            </a:r>
          </a:p>
          <a:p>
            <a:pPr algn="ctr" eaLnBrk="1" hangingPunct="1">
              <a:spcBef>
                <a:spcPct val="0"/>
              </a:spcBef>
              <a:buFontTx/>
              <a:buNone/>
            </a:pPr>
            <a:endParaRPr lang="de-DE" altLang="de-DE" sz="2800" b="1" dirty="0"/>
          </a:p>
          <a:p>
            <a:pPr marL="0" indent="0" eaLnBrk="1" hangingPunct="1">
              <a:buNone/>
            </a:pPr>
            <a:r>
              <a:rPr lang="de-DE" altLang="de-DE" sz="2800" dirty="0">
                <a:latin typeface="SenBJS" panose="020B0600000000000000" pitchFamily="34" charset="0"/>
              </a:rPr>
              <a:t>Interesse an Informationen und Kontakt?</a:t>
            </a:r>
          </a:p>
          <a:p>
            <a:pPr marL="0" indent="0" eaLnBrk="1" hangingPunct="1">
              <a:buNone/>
            </a:pPr>
            <a:r>
              <a:rPr lang="de-DE" altLang="de-DE" sz="2800" b="1" dirty="0" err="1">
                <a:latin typeface="SenBJS" panose="020B0600000000000000" pitchFamily="34" charset="0"/>
              </a:rPr>
              <a:t>stahr@kurt-schwitters.schule</a:t>
            </a:r>
            <a:endParaRPr lang="de-DE" altLang="de-DE" sz="2800" b="1" dirty="0"/>
          </a:p>
        </p:txBody>
      </p:sp>
      <p:pic>
        <p:nvPicPr>
          <p:cNvPr id="18" name="Image 17"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922" y="0"/>
            <a:ext cx="868078" cy="1037867"/>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5D752C76-75E5-435F-8FD0-1E7C52792593}"/>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2555">
        <p:fade/>
      </p:transition>
    </mc:Choice>
    <mc:Fallback xmlns="">
      <p:transition spd="med" advTm="425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a:off x="510089" y="-13921"/>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15"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3316" name="Text Box 4"/>
          <p:cNvSpPr txBox="1">
            <a:spLocks noChangeArrowheads="1"/>
          </p:cNvSpPr>
          <p:nvPr/>
        </p:nvSpPr>
        <p:spPr bwMode="auto">
          <a:xfrm>
            <a:off x="762000" y="0"/>
            <a:ext cx="8382000" cy="641350"/>
          </a:xfrm>
          <a:prstGeom prst="rect">
            <a:avLst/>
          </a:prstGeom>
          <a:noFill/>
          <a:ln>
            <a:noFill/>
          </a:ln>
          <a:effectLst/>
        </p:spPr>
        <p:txBody>
          <a:bodyPr>
            <a:spAutoFit/>
          </a:bodyPr>
          <a:lstStyle>
            <a:lvl1pPr>
              <a:spcBef>
                <a:spcPct val="20000"/>
              </a:spcBef>
              <a:buChar char="•"/>
              <a:tabLst>
                <a:tab pos="381000" algn="l"/>
              </a:tabLst>
              <a:defRPr sz="3200">
                <a:solidFill>
                  <a:schemeClr val="tx1"/>
                </a:solidFill>
                <a:latin typeface="Times New Roman" pitchFamily="18" charset="0"/>
              </a:defRPr>
            </a:lvl1pPr>
            <a:lvl2pPr marL="742950" indent="-285750">
              <a:spcBef>
                <a:spcPct val="20000"/>
              </a:spcBef>
              <a:buChar char="–"/>
              <a:tabLst>
                <a:tab pos="381000" algn="l"/>
              </a:tabLst>
              <a:defRPr sz="2800">
                <a:solidFill>
                  <a:schemeClr val="tx1"/>
                </a:solidFill>
                <a:latin typeface="Times New Roman" pitchFamily="18" charset="0"/>
              </a:defRPr>
            </a:lvl2pPr>
            <a:lvl3pPr marL="1143000" indent="-228600">
              <a:spcBef>
                <a:spcPct val="20000"/>
              </a:spcBef>
              <a:buChar char="•"/>
              <a:tabLst>
                <a:tab pos="381000" algn="l"/>
              </a:tabLst>
              <a:defRPr sz="2400">
                <a:solidFill>
                  <a:schemeClr val="tx1"/>
                </a:solidFill>
                <a:latin typeface="Times New Roman" pitchFamily="18" charset="0"/>
              </a:defRPr>
            </a:lvl3pPr>
            <a:lvl4pPr marL="1600200" indent="-228600">
              <a:spcBef>
                <a:spcPct val="20000"/>
              </a:spcBef>
              <a:buChar char="–"/>
              <a:tabLst>
                <a:tab pos="381000" algn="l"/>
              </a:tabLst>
              <a:defRPr sz="2000">
                <a:solidFill>
                  <a:schemeClr val="tx1"/>
                </a:solidFill>
                <a:latin typeface="Times New Roman" pitchFamily="18" charset="0"/>
              </a:defRPr>
            </a:lvl4pPr>
            <a:lvl5pPr marL="2057400" indent="-228600">
              <a:spcBef>
                <a:spcPct val="20000"/>
              </a:spcBef>
              <a:buChar char="»"/>
              <a:tabLst>
                <a:tab pos="381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pitchFamily="18"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endParaRPr lang="de-DE" altLang="de-DE" sz="3600" dirty="0">
              <a:solidFill>
                <a:schemeClr val="accent2"/>
              </a:solidFill>
            </a:endParaRPr>
          </a:p>
        </p:txBody>
      </p:sp>
      <p:sp>
        <p:nvSpPr>
          <p:cNvPr id="13318" name="Rectangle 6"/>
          <p:cNvSpPr>
            <a:spLocks noChangeArrowheads="1"/>
          </p:cNvSpPr>
          <p:nvPr/>
        </p:nvSpPr>
        <p:spPr bwMode="auto">
          <a:xfrm>
            <a:off x="538956" y="609600"/>
            <a:ext cx="8605044"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de-DE" sz="2400" dirty="0">
                <a:solidFill>
                  <a:schemeClr val="accent2"/>
                </a:solidFill>
                <a:latin typeface="SenBJS" panose="020B0600000000000000" pitchFamily="34" charset="0"/>
              </a:rPr>
              <a:t>Schule besonderer pädagogischer Prägung</a:t>
            </a:r>
            <a:endParaRPr lang="de-DE" altLang="de-DE" sz="2400" dirty="0">
              <a:solidFill>
                <a:schemeClr val="accent2"/>
              </a:solidFill>
              <a:latin typeface="SenBJS" panose="020B0600000000000000" pitchFamily="34" charset="0"/>
            </a:endParaRPr>
          </a:p>
        </p:txBody>
      </p:sp>
      <p:sp>
        <p:nvSpPr>
          <p:cNvPr id="13319"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3320" name="Text Box 8"/>
          <p:cNvSpPr txBox="1">
            <a:spLocks noChangeArrowheads="1"/>
          </p:cNvSpPr>
          <p:nvPr/>
        </p:nvSpPr>
        <p:spPr bwMode="auto">
          <a:xfrm>
            <a:off x="1905000" y="6556375"/>
            <a:ext cx="4953000" cy="2444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000">
              <a:latin typeface="SenBJS" pitchFamily="34" charset="0"/>
            </a:endParaRPr>
          </a:p>
        </p:txBody>
      </p:sp>
      <p:sp>
        <p:nvSpPr>
          <p:cNvPr id="13321"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3322"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3323"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3324"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sp>
        <p:nvSpPr>
          <p:cNvPr id="13325"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de-DE" altLang="de-DE" sz="1600">
              <a:latin typeface="SenBJS" pitchFamily="34" charset="0"/>
            </a:endParaRPr>
          </a:p>
        </p:txBody>
      </p:sp>
      <p:pic>
        <p:nvPicPr>
          <p:cNvPr id="13327"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971550" y="1561480"/>
            <a:ext cx="7632700" cy="475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1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2788" y="79374"/>
            <a:ext cx="8112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Rectangle 17"/>
          <p:cNvSpPr>
            <a:spLocks noChangeArrowheads="1"/>
          </p:cNvSpPr>
          <p:nvPr/>
        </p:nvSpPr>
        <p:spPr bwMode="auto">
          <a:xfrm>
            <a:off x="1904811" y="1844675"/>
            <a:ext cx="6840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b="1" dirty="0" err="1">
                <a:latin typeface="SenBJS" panose="020B0600000000000000" pitchFamily="34" charset="0"/>
              </a:rPr>
              <a:t>Thank</a:t>
            </a:r>
            <a:r>
              <a:rPr lang="de-DE" altLang="de-DE" sz="2400" b="1" dirty="0">
                <a:latin typeface="SenBJS" panose="020B0600000000000000" pitchFamily="34" charset="0"/>
              </a:rPr>
              <a:t> </a:t>
            </a:r>
            <a:r>
              <a:rPr lang="de-DE" altLang="de-DE" sz="2400" b="1" dirty="0" err="1">
                <a:latin typeface="SenBJS" panose="020B0600000000000000" pitchFamily="34" charset="0"/>
              </a:rPr>
              <a:t>you</a:t>
            </a:r>
            <a:r>
              <a:rPr lang="de-DE" altLang="de-DE" sz="2400" b="1" dirty="0">
                <a:latin typeface="SenBJS" panose="020B0600000000000000" pitchFamily="34" charset="0"/>
              </a:rPr>
              <a:t> </a:t>
            </a:r>
            <a:r>
              <a:rPr lang="de-DE" altLang="de-DE" sz="2400" b="1" dirty="0" err="1">
                <a:latin typeface="SenBJS" panose="020B0600000000000000" pitchFamily="34" charset="0"/>
              </a:rPr>
              <a:t>for</a:t>
            </a:r>
            <a:r>
              <a:rPr lang="de-DE" altLang="de-DE" sz="2400" b="1" dirty="0">
                <a:latin typeface="SenBJS" panose="020B0600000000000000" pitchFamily="34" charset="0"/>
              </a:rPr>
              <a:t> </a:t>
            </a:r>
            <a:r>
              <a:rPr lang="de-DE" altLang="de-DE" sz="2400" b="1" dirty="0" err="1">
                <a:latin typeface="SenBJS" panose="020B0600000000000000" pitchFamily="34" charset="0"/>
              </a:rPr>
              <a:t>your</a:t>
            </a:r>
            <a:r>
              <a:rPr lang="de-DE" altLang="de-DE" sz="2400" b="1" dirty="0">
                <a:latin typeface="SenBJS" panose="020B0600000000000000" pitchFamily="34" charset="0"/>
              </a:rPr>
              <a:t> </a:t>
            </a:r>
            <a:r>
              <a:rPr lang="de-DE" altLang="de-DE" sz="2400" b="1" dirty="0" err="1">
                <a:latin typeface="SenBJS" panose="020B0600000000000000" pitchFamily="34" charset="0"/>
              </a:rPr>
              <a:t>attention</a:t>
            </a:r>
            <a:r>
              <a:rPr lang="de-DE" altLang="de-DE" sz="2400" b="1" dirty="0">
                <a:latin typeface="SenBJS" panose="020B0600000000000000" pitchFamily="34" charset="0"/>
              </a:rPr>
              <a:t>!</a:t>
            </a:r>
          </a:p>
        </p:txBody>
      </p:sp>
      <p:pic>
        <p:nvPicPr>
          <p:cNvPr id="348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1066800"/>
            <a:ext cx="8676456" cy="542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2855039" y="2305615"/>
            <a:ext cx="4001507" cy="2246769"/>
          </a:xfrm>
          <a:prstGeom prst="rect">
            <a:avLst/>
          </a:prstGeom>
          <a:noFill/>
        </p:spPr>
        <p:txBody>
          <a:bodyPr wrap="square" rtlCol="0">
            <a:spAutoFit/>
          </a:bodyPr>
          <a:lstStyle/>
          <a:p>
            <a:pPr algn="ctr"/>
            <a:r>
              <a:rPr lang="en-US" sz="1400" dirty="0" err="1">
                <a:solidFill>
                  <a:srgbClr val="FFFF00"/>
                </a:solidFill>
              </a:rPr>
              <a:t>Vielen</a:t>
            </a:r>
            <a:r>
              <a:rPr lang="en-US" sz="1400" dirty="0">
                <a:solidFill>
                  <a:srgbClr val="FFFF00"/>
                </a:solidFill>
              </a:rPr>
              <a:t> Dank </a:t>
            </a:r>
            <a:r>
              <a:rPr lang="en-US" sz="1400" dirty="0" err="1">
                <a:solidFill>
                  <a:srgbClr val="FFFF00"/>
                </a:solidFill>
              </a:rPr>
              <a:t>für</a:t>
            </a:r>
            <a:r>
              <a:rPr lang="en-US" sz="1400" dirty="0">
                <a:solidFill>
                  <a:srgbClr val="FFFF00"/>
                </a:solidFill>
              </a:rPr>
              <a:t> </a:t>
            </a:r>
            <a:r>
              <a:rPr lang="en-US" sz="1400" dirty="0" err="1">
                <a:solidFill>
                  <a:srgbClr val="FFFF00"/>
                </a:solidFill>
              </a:rPr>
              <a:t>Ihre</a:t>
            </a:r>
            <a:r>
              <a:rPr lang="en-US" sz="1400" dirty="0">
                <a:solidFill>
                  <a:srgbClr val="FFFF00"/>
                </a:solidFill>
              </a:rPr>
              <a:t> </a:t>
            </a:r>
            <a:r>
              <a:rPr lang="en-US" sz="1400" dirty="0" err="1">
                <a:solidFill>
                  <a:srgbClr val="FFFF00"/>
                </a:solidFill>
              </a:rPr>
              <a:t>Aufmerksamkeit</a:t>
            </a:r>
            <a:r>
              <a:rPr lang="en-US" sz="1400" dirty="0">
                <a:solidFill>
                  <a:srgbClr val="FFFF00"/>
                </a:solidFill>
              </a:rPr>
              <a:t>!</a:t>
            </a:r>
          </a:p>
          <a:p>
            <a:pPr algn="ctr"/>
            <a:r>
              <a:rPr lang="en-US" sz="1400" dirty="0">
                <a:solidFill>
                  <a:srgbClr val="FFFF00"/>
                </a:solidFill>
              </a:rPr>
              <a:t>Thank you for your attention</a:t>
            </a:r>
          </a:p>
          <a:p>
            <a:pPr algn="ctr"/>
            <a:r>
              <a:rPr lang="en-US" sz="1400" dirty="0">
                <a:solidFill>
                  <a:srgbClr val="FFFF00"/>
                </a:solidFill>
              </a:rPr>
              <a:t>Merci beaucoup pour </a:t>
            </a:r>
            <a:r>
              <a:rPr lang="en-US" sz="1400" dirty="0" err="1">
                <a:solidFill>
                  <a:srgbClr val="FFFF00"/>
                </a:solidFill>
              </a:rPr>
              <a:t>votre</a:t>
            </a:r>
            <a:r>
              <a:rPr lang="en-US" sz="1400" dirty="0">
                <a:solidFill>
                  <a:srgbClr val="FFFF00"/>
                </a:solidFill>
              </a:rPr>
              <a:t> attention</a:t>
            </a:r>
          </a:p>
          <a:p>
            <a:pPr algn="ctr"/>
            <a:r>
              <a:rPr lang="en-US" sz="1400" dirty="0">
                <a:solidFill>
                  <a:srgbClr val="FFFF00"/>
                </a:solidFill>
              </a:rPr>
              <a:t>Σας </a:t>
            </a:r>
            <a:r>
              <a:rPr lang="en-US" sz="1400" dirty="0" err="1">
                <a:solidFill>
                  <a:srgbClr val="FFFF00"/>
                </a:solidFill>
              </a:rPr>
              <a:t>ευχ</a:t>
            </a:r>
            <a:r>
              <a:rPr lang="en-US" sz="1400" dirty="0">
                <a:solidFill>
                  <a:srgbClr val="FFFF00"/>
                </a:solidFill>
              </a:rPr>
              <a:t>αριστούμε πολύ για την υποστήριξή σας</a:t>
            </a:r>
          </a:p>
          <a:p>
            <a:pPr algn="ctr"/>
            <a:r>
              <a:rPr lang="de-DE" sz="1400" dirty="0" err="1">
                <a:solidFill>
                  <a:srgbClr val="FFFF00"/>
                </a:solidFill>
              </a:rPr>
              <a:t>Ringraziamo</a:t>
            </a:r>
            <a:r>
              <a:rPr lang="de-DE" sz="1400" dirty="0">
                <a:solidFill>
                  <a:srgbClr val="FFFF00"/>
                </a:solidFill>
              </a:rPr>
              <a:t> per la </a:t>
            </a:r>
            <a:r>
              <a:rPr lang="de-DE" sz="1400" dirty="0" err="1">
                <a:solidFill>
                  <a:srgbClr val="FFFF00"/>
                </a:solidFill>
              </a:rPr>
              <a:t>cortese</a:t>
            </a:r>
            <a:r>
              <a:rPr lang="de-DE" sz="1400" dirty="0">
                <a:solidFill>
                  <a:srgbClr val="FFFF00"/>
                </a:solidFill>
              </a:rPr>
              <a:t> </a:t>
            </a:r>
            <a:r>
              <a:rPr lang="de-DE" sz="1400" dirty="0" err="1">
                <a:solidFill>
                  <a:srgbClr val="FFFF00"/>
                </a:solidFill>
              </a:rPr>
              <a:t>attenzione</a:t>
            </a:r>
            <a:endParaRPr lang="de-DE" sz="1400" dirty="0">
              <a:solidFill>
                <a:srgbClr val="FFFF00"/>
              </a:solidFill>
            </a:endParaRPr>
          </a:p>
          <a:p>
            <a:pPr algn="ctr"/>
            <a:r>
              <a:rPr lang="en-US" sz="1400" dirty="0" err="1">
                <a:solidFill>
                  <a:srgbClr val="FFFF00"/>
                </a:solidFill>
              </a:rPr>
              <a:t>Dziękujemy</a:t>
            </a:r>
            <a:r>
              <a:rPr lang="en-US" sz="1400" dirty="0">
                <a:solidFill>
                  <a:srgbClr val="FFFF00"/>
                </a:solidFill>
              </a:rPr>
              <a:t> </a:t>
            </a:r>
            <a:r>
              <a:rPr lang="en-US" sz="1400" dirty="0" err="1">
                <a:solidFill>
                  <a:srgbClr val="FFFF00"/>
                </a:solidFill>
              </a:rPr>
              <a:t>za</a:t>
            </a:r>
            <a:r>
              <a:rPr lang="en-US" sz="1400" dirty="0">
                <a:solidFill>
                  <a:srgbClr val="FFFF00"/>
                </a:solidFill>
              </a:rPr>
              <a:t> </a:t>
            </a:r>
            <a:r>
              <a:rPr lang="en-US" sz="1400" dirty="0" err="1">
                <a:solidFill>
                  <a:srgbClr val="FFFF00"/>
                </a:solidFill>
              </a:rPr>
              <a:t>uwagę</a:t>
            </a:r>
            <a:endParaRPr lang="de-DE" sz="1400" dirty="0">
              <a:solidFill>
                <a:srgbClr val="FFFF00"/>
              </a:solidFill>
            </a:endParaRPr>
          </a:p>
          <a:p>
            <a:pPr algn="ctr"/>
            <a:r>
              <a:rPr lang="en-US" sz="1400" dirty="0" err="1">
                <a:solidFill>
                  <a:srgbClr val="FFFF00"/>
                </a:solidFill>
              </a:rPr>
              <a:t>Muito</a:t>
            </a:r>
            <a:r>
              <a:rPr lang="en-US" sz="1400" dirty="0">
                <a:solidFill>
                  <a:srgbClr val="FFFF00"/>
                </a:solidFill>
              </a:rPr>
              <a:t> obrigado pela </a:t>
            </a:r>
            <a:r>
              <a:rPr lang="en-US" sz="1400" dirty="0" err="1">
                <a:solidFill>
                  <a:srgbClr val="FFFF00"/>
                </a:solidFill>
              </a:rPr>
              <a:t>sua</a:t>
            </a:r>
            <a:r>
              <a:rPr lang="en-US" sz="1400" dirty="0">
                <a:solidFill>
                  <a:srgbClr val="FFFF00"/>
                </a:solidFill>
              </a:rPr>
              <a:t> </a:t>
            </a:r>
            <a:r>
              <a:rPr lang="en-US" sz="1400" dirty="0" err="1">
                <a:solidFill>
                  <a:srgbClr val="FFFF00"/>
                </a:solidFill>
              </a:rPr>
              <a:t>atenção</a:t>
            </a:r>
            <a:endParaRPr lang="de-DE" sz="1400" dirty="0">
              <a:solidFill>
                <a:srgbClr val="FFFF00"/>
              </a:solidFill>
            </a:endParaRPr>
          </a:p>
          <a:p>
            <a:pPr algn="ctr"/>
            <a:r>
              <a:rPr lang="en-US" sz="1400" dirty="0" err="1">
                <a:solidFill>
                  <a:srgbClr val="FFFF00"/>
                </a:solidFill>
              </a:rPr>
              <a:t>Большое</a:t>
            </a:r>
            <a:r>
              <a:rPr lang="en-US" sz="1400" dirty="0">
                <a:solidFill>
                  <a:srgbClr val="FFFF00"/>
                </a:solidFill>
              </a:rPr>
              <a:t> </a:t>
            </a:r>
            <a:r>
              <a:rPr lang="en-US" sz="1400" dirty="0" err="1">
                <a:solidFill>
                  <a:srgbClr val="FFFF00"/>
                </a:solidFill>
              </a:rPr>
              <a:t>спасибо</a:t>
            </a:r>
            <a:r>
              <a:rPr lang="en-US" sz="1400" dirty="0">
                <a:solidFill>
                  <a:srgbClr val="FFFF00"/>
                </a:solidFill>
              </a:rPr>
              <a:t> </a:t>
            </a:r>
            <a:r>
              <a:rPr lang="en-US" sz="1400" dirty="0" err="1">
                <a:solidFill>
                  <a:srgbClr val="FFFF00"/>
                </a:solidFill>
              </a:rPr>
              <a:t>за</a:t>
            </a:r>
            <a:r>
              <a:rPr lang="en-US" sz="1400" dirty="0">
                <a:solidFill>
                  <a:srgbClr val="FFFF00"/>
                </a:solidFill>
              </a:rPr>
              <a:t> </a:t>
            </a:r>
            <a:r>
              <a:rPr lang="en-US" sz="1400" dirty="0" err="1">
                <a:solidFill>
                  <a:srgbClr val="FFFF00"/>
                </a:solidFill>
              </a:rPr>
              <a:t>Ваше</a:t>
            </a:r>
            <a:r>
              <a:rPr lang="en-US" sz="1400" dirty="0">
                <a:solidFill>
                  <a:srgbClr val="FFFF00"/>
                </a:solidFill>
              </a:rPr>
              <a:t> </a:t>
            </a:r>
            <a:r>
              <a:rPr lang="en-US" sz="1400" dirty="0" err="1">
                <a:solidFill>
                  <a:srgbClr val="FFFF00"/>
                </a:solidFill>
              </a:rPr>
              <a:t>внимание</a:t>
            </a:r>
            <a:endParaRPr lang="en-US" sz="1400" dirty="0">
              <a:solidFill>
                <a:srgbClr val="FFFF00"/>
              </a:solidFill>
            </a:endParaRPr>
          </a:p>
          <a:p>
            <a:pPr algn="ctr"/>
            <a:r>
              <a:rPr lang="en-US" sz="1400" dirty="0" err="1">
                <a:solidFill>
                  <a:srgbClr val="FFFF00"/>
                </a:solidFill>
              </a:rPr>
              <a:t>Muchas</a:t>
            </a:r>
            <a:r>
              <a:rPr lang="en-US" sz="1400" dirty="0">
                <a:solidFill>
                  <a:srgbClr val="FFFF00"/>
                </a:solidFill>
              </a:rPr>
              <a:t> gracias </a:t>
            </a:r>
            <a:r>
              <a:rPr lang="en-US" sz="1400" dirty="0" err="1">
                <a:solidFill>
                  <a:srgbClr val="FFFF00"/>
                </a:solidFill>
              </a:rPr>
              <a:t>por</a:t>
            </a:r>
            <a:r>
              <a:rPr lang="en-US" sz="1400" dirty="0">
                <a:solidFill>
                  <a:srgbClr val="FFFF00"/>
                </a:solidFill>
              </a:rPr>
              <a:t> </a:t>
            </a:r>
            <a:r>
              <a:rPr lang="en-US" sz="1400" dirty="0" err="1">
                <a:solidFill>
                  <a:srgbClr val="FFFF00"/>
                </a:solidFill>
              </a:rPr>
              <a:t>su</a:t>
            </a:r>
            <a:r>
              <a:rPr lang="en-US" sz="1400" dirty="0">
                <a:solidFill>
                  <a:srgbClr val="FFFF00"/>
                </a:solidFill>
              </a:rPr>
              <a:t> </a:t>
            </a:r>
            <a:r>
              <a:rPr lang="en-US" sz="1400" dirty="0" err="1">
                <a:solidFill>
                  <a:srgbClr val="FFFF00"/>
                </a:solidFill>
              </a:rPr>
              <a:t>atención</a:t>
            </a:r>
            <a:endParaRPr lang="en-US" sz="1400" dirty="0">
              <a:solidFill>
                <a:srgbClr val="FFFF00"/>
              </a:solidFill>
            </a:endParaRPr>
          </a:p>
          <a:p>
            <a:pPr algn="ctr"/>
            <a:r>
              <a:rPr lang="de-DE" sz="1400" dirty="0" err="1">
                <a:solidFill>
                  <a:srgbClr val="FFFF00"/>
                </a:solidFill>
              </a:rPr>
              <a:t>Dikkatiniz</a:t>
            </a:r>
            <a:r>
              <a:rPr lang="de-DE" sz="1400" dirty="0">
                <a:solidFill>
                  <a:srgbClr val="FFFF00"/>
                </a:solidFill>
              </a:rPr>
              <a:t> </a:t>
            </a:r>
            <a:r>
              <a:rPr lang="de-DE" sz="1400" dirty="0" err="1">
                <a:solidFill>
                  <a:srgbClr val="FFFF00"/>
                </a:solidFill>
              </a:rPr>
              <a:t>için</a:t>
            </a:r>
            <a:r>
              <a:rPr lang="de-DE" sz="1400" dirty="0">
                <a:solidFill>
                  <a:srgbClr val="FFFF00"/>
                </a:solidFill>
              </a:rPr>
              <a:t> </a:t>
            </a:r>
            <a:r>
              <a:rPr lang="de-DE" sz="1400" dirty="0" err="1">
                <a:solidFill>
                  <a:srgbClr val="FFFF00"/>
                </a:solidFill>
              </a:rPr>
              <a:t>çok</a:t>
            </a:r>
            <a:r>
              <a:rPr lang="de-DE" sz="1400" dirty="0">
                <a:solidFill>
                  <a:srgbClr val="FFFF00"/>
                </a:solidFill>
              </a:rPr>
              <a:t> </a:t>
            </a:r>
            <a:r>
              <a:rPr lang="de-DE" sz="1400" dirty="0" err="1">
                <a:solidFill>
                  <a:srgbClr val="FFFF00"/>
                </a:solidFill>
              </a:rPr>
              <a:t>teşekür</a:t>
            </a:r>
            <a:r>
              <a:rPr lang="de-DE" sz="1400" dirty="0">
                <a:solidFill>
                  <a:srgbClr val="FFFF00"/>
                </a:solidFill>
              </a:rPr>
              <a:t> </a:t>
            </a:r>
            <a:r>
              <a:rPr lang="de-DE" sz="1400" dirty="0" err="1">
                <a:solidFill>
                  <a:srgbClr val="FFFF00"/>
                </a:solidFill>
              </a:rPr>
              <a:t>ederiz</a:t>
            </a:r>
            <a:endParaRPr lang="de-DE" sz="1400" dirty="0">
              <a:solidFill>
                <a:srgbClr val="FFFF00"/>
              </a:solidFill>
            </a:endParaRPr>
          </a:p>
        </p:txBody>
      </p:sp>
      <p:pic>
        <p:nvPicPr>
          <p:cNvPr id="2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Video 2">
            <a:hlinkClick r:id="" action="ppaction://media"/>
            <a:extLst>
              <a:ext uri="{FF2B5EF4-FFF2-40B4-BE49-F238E27FC236}">
                <a16:creationId xmlns:a16="http://schemas.microsoft.com/office/drawing/2014/main" xmlns="" id="{BC96D6EF-C56C-45B0-B245-F8C5F4694655}"/>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9"/>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203167502"/>
      </p:ext>
    </p:extLst>
  </p:cSld>
  <p:clrMapOvr>
    <a:masterClrMapping/>
  </p:clrMapOvr>
  <mc:AlternateContent xmlns:mc="http://schemas.openxmlformats.org/markup-compatibility/2006" xmlns:p14="http://schemas.microsoft.com/office/powerpoint/2010/main">
    <mc:Choice Requires="p14">
      <p:transition spd="med" p14:dur="700" advTm="10483">
        <p:fade/>
      </p:transition>
    </mc:Choice>
    <mc:Fallback xmlns="">
      <p:transition spd="med" advTm="104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3"/>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5"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196"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8197" name="Text Box 5"/>
          <p:cNvSpPr txBox="1">
            <a:spLocks noChangeArrowheads="1"/>
          </p:cNvSpPr>
          <p:nvPr/>
        </p:nvSpPr>
        <p:spPr bwMode="auto">
          <a:xfrm rot="-5400000">
            <a:off x="-2687637" y="3127086"/>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8198"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8199"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8201"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2"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3"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4"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5"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8207"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55650" y="1077913"/>
            <a:ext cx="838835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Rectangle 17"/>
          <p:cNvSpPr>
            <a:spLocks noChangeArrowheads="1"/>
          </p:cNvSpPr>
          <p:nvPr/>
        </p:nvSpPr>
        <p:spPr bwMode="auto">
          <a:xfrm>
            <a:off x="1115616" y="1268760"/>
            <a:ext cx="698477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de-DE" sz="2800" b="1" dirty="0">
                <a:latin typeface="+mj-lt"/>
              </a:rPr>
              <a:t>Die </a:t>
            </a:r>
            <a:r>
              <a:rPr lang="en-US" altLang="de-DE" sz="2800" b="1" dirty="0" err="1">
                <a:latin typeface="+mj-lt"/>
              </a:rPr>
              <a:t>Vielfalt</a:t>
            </a:r>
            <a:r>
              <a:rPr lang="en-US" altLang="de-DE" sz="2800" b="1" dirty="0">
                <a:latin typeface="+mj-lt"/>
              </a:rPr>
              <a:t> der </a:t>
            </a:r>
            <a:r>
              <a:rPr lang="en-US" altLang="de-DE" sz="2800" b="1" dirty="0" err="1">
                <a:latin typeface="+mj-lt"/>
              </a:rPr>
              <a:t>Sprachen</a:t>
            </a:r>
            <a:r>
              <a:rPr lang="en-US" altLang="de-DE" sz="2800" b="1" dirty="0">
                <a:latin typeface="+mj-lt"/>
              </a:rPr>
              <a:t> und </a:t>
            </a:r>
            <a:r>
              <a:rPr lang="en-US" altLang="de-DE" sz="2800" b="1" dirty="0" err="1">
                <a:latin typeface="+mj-lt"/>
              </a:rPr>
              <a:t>Kulturen</a:t>
            </a:r>
            <a:r>
              <a:rPr lang="en-US" altLang="de-DE" sz="2800" b="1" dirty="0">
                <a:latin typeface="+mj-lt"/>
              </a:rPr>
              <a:t> </a:t>
            </a:r>
            <a:r>
              <a:rPr lang="fr-FR" altLang="de-DE" sz="2800" b="1" dirty="0">
                <a:latin typeface="+mj-lt"/>
              </a:rPr>
              <a:t>–</a:t>
            </a:r>
            <a:r>
              <a:rPr lang="en-US" altLang="de-DE" sz="2800" b="1" dirty="0">
                <a:latin typeface="+mj-lt"/>
              </a:rPr>
              <a:t> </a:t>
            </a:r>
            <a:r>
              <a:rPr lang="en-US" altLang="de-DE" sz="2800" b="1" dirty="0" err="1">
                <a:latin typeface="+mj-lt"/>
              </a:rPr>
              <a:t>einen</a:t>
            </a:r>
            <a:r>
              <a:rPr lang="en-US" altLang="de-DE" sz="2800" b="1" dirty="0">
                <a:latin typeface="+mj-lt"/>
              </a:rPr>
              <a:t> </a:t>
            </a:r>
            <a:r>
              <a:rPr lang="en-US" altLang="de-DE" sz="2800" b="1" dirty="0" err="1">
                <a:latin typeface="+mj-lt"/>
              </a:rPr>
              <a:t>neuen</a:t>
            </a:r>
            <a:r>
              <a:rPr lang="en-US" altLang="de-DE" sz="2800" b="1" dirty="0">
                <a:latin typeface="+mj-lt"/>
              </a:rPr>
              <a:t> </a:t>
            </a:r>
            <a:r>
              <a:rPr lang="en-US" altLang="de-DE" sz="2800" b="1" dirty="0" err="1">
                <a:latin typeface="+mj-lt"/>
              </a:rPr>
              <a:t>Blick</a:t>
            </a:r>
            <a:r>
              <a:rPr lang="en-US" altLang="de-DE" sz="2800" b="1" dirty="0">
                <a:latin typeface="+mj-lt"/>
              </a:rPr>
              <a:t> </a:t>
            </a:r>
            <a:r>
              <a:rPr lang="en-US" altLang="de-DE" sz="2800" b="1" dirty="0" err="1">
                <a:latin typeface="+mj-lt"/>
              </a:rPr>
              <a:t>entwickeln</a:t>
            </a:r>
            <a:endParaRPr lang="de-DE" altLang="de-DE" sz="2800" b="1" dirty="0">
              <a:latin typeface="+mj-lt"/>
            </a:endParaRPr>
          </a:p>
          <a:p>
            <a:pPr eaLnBrk="1" hangingPunct="1">
              <a:spcBef>
                <a:spcPct val="0"/>
              </a:spcBef>
              <a:buFontTx/>
              <a:buNone/>
            </a:pPr>
            <a:endParaRPr lang="de-DE" altLang="de-DE" sz="2800" b="1" dirty="0"/>
          </a:p>
        </p:txBody>
      </p:sp>
      <p:sp>
        <p:nvSpPr>
          <p:cNvPr id="8210" name="Rectangle 18"/>
          <p:cNvSpPr>
            <a:spLocks noChangeArrowheads="1"/>
          </p:cNvSpPr>
          <p:nvPr/>
        </p:nvSpPr>
        <p:spPr bwMode="auto">
          <a:xfrm>
            <a:off x="1187624" y="2204864"/>
            <a:ext cx="6443662"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1600"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de-DE" altLang="de-DE" sz="2600" b="1" dirty="0">
                <a:latin typeface="+mj-lt"/>
              </a:rPr>
              <a:t>Prinzip der dualen Immersion: </a:t>
            </a:r>
          </a:p>
          <a:p>
            <a:pPr marL="457200" lvl="1" indent="0" eaLnBrk="1" hangingPunct="1">
              <a:spcBef>
                <a:spcPct val="0"/>
              </a:spcBef>
              <a:buNone/>
            </a:pPr>
            <a:r>
              <a:rPr lang="de-DE" altLang="de-DE" sz="2200" b="1" dirty="0">
                <a:latin typeface="+mj-lt"/>
              </a:rPr>
              <a:t>	Gleichwertigkeit der beiden 	„Partnersprachen“</a:t>
            </a:r>
          </a:p>
          <a:p>
            <a:pPr lvl="1" eaLnBrk="1" hangingPunct="1">
              <a:spcBef>
                <a:spcPct val="0"/>
              </a:spcBef>
              <a:buFont typeface="Arial" panose="020B0604020202020204" pitchFamily="34" charset="0"/>
              <a:buChar char="•"/>
            </a:pPr>
            <a:r>
              <a:rPr lang="de-DE" altLang="de-DE" sz="2200" b="1" dirty="0">
                <a:latin typeface="+mj-lt"/>
              </a:rPr>
              <a:t>Gebrauch der Partnersprache nicht allein im Unterricht, sondern in allen Gelegenheiten schulischer Kommunikation;</a:t>
            </a:r>
          </a:p>
          <a:p>
            <a:pPr lvl="1" eaLnBrk="1" hangingPunct="1">
              <a:spcBef>
                <a:spcPct val="0"/>
              </a:spcBef>
              <a:buFont typeface="Arial" panose="020B0604020202020204" pitchFamily="34" charset="0"/>
              <a:buChar char="•"/>
            </a:pPr>
            <a:r>
              <a:rPr lang="de-DE" altLang="de-DE" sz="2200" b="1" dirty="0">
                <a:latin typeface="+mj-lt"/>
              </a:rPr>
              <a:t>Muttersprachliche Lehrkräfte, Sozialpädagogen, Sekretariat, evtl. sogar Schulleitung in beiden Sprachen</a:t>
            </a:r>
          </a:p>
          <a:p>
            <a:pPr lvl="1" eaLnBrk="1" hangingPunct="1">
              <a:spcBef>
                <a:spcPct val="0"/>
              </a:spcBef>
              <a:buFont typeface="Arial" panose="020B0604020202020204" pitchFamily="34" charset="0"/>
              <a:buChar char="•"/>
            </a:pPr>
            <a:r>
              <a:rPr lang="de-DE" altLang="de-DE" sz="2200" b="1" dirty="0">
                <a:latin typeface="+mj-lt"/>
              </a:rPr>
              <a:t>Präsenz beider Sprachen im Schulgebäude</a:t>
            </a:r>
          </a:p>
        </p:txBody>
      </p:sp>
      <p:pic>
        <p:nvPicPr>
          <p:cNvPr id="19" name="Image 18"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393" y="0"/>
            <a:ext cx="843855" cy="1008906"/>
          </a:xfrm>
          <a:prstGeom prst="rect">
            <a:avLst/>
          </a:prstGeom>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Video 2">
            <a:hlinkClick r:id="" action="ppaction://media"/>
            <a:extLst>
              <a:ext uri="{FF2B5EF4-FFF2-40B4-BE49-F238E27FC236}">
                <a16:creationId xmlns:a16="http://schemas.microsoft.com/office/drawing/2014/main" xmlns="" id="{564FBF8B-7BD4-4FCC-BB74-477058006E49}"/>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970639444"/>
      </p:ext>
    </p:extLst>
  </p:cSld>
  <p:clrMapOvr>
    <a:masterClrMapping/>
  </p:clrMapOvr>
  <mc:AlternateContent xmlns:mc="http://schemas.openxmlformats.org/markup-compatibility/2006" xmlns:p14="http://schemas.microsoft.com/office/powerpoint/2010/main">
    <mc:Choice Requires="p14">
      <p:transition spd="med" p14:dur="700" advTm="60584">
        <p:fade/>
      </p:transition>
    </mc:Choice>
    <mc:Fallback xmlns="">
      <p:transition spd="med" advTm="605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3"/>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5"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196"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8197" name="Text Box 5"/>
          <p:cNvSpPr txBox="1">
            <a:spLocks noChangeArrowheads="1"/>
          </p:cNvSpPr>
          <p:nvPr/>
        </p:nvSpPr>
        <p:spPr bwMode="auto">
          <a:xfrm rot="-5400000">
            <a:off x="-2687637" y="3127086"/>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8198"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8199"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8201"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2"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3"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4"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5"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8207"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55650" y="1077913"/>
            <a:ext cx="838835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Rectangle 17"/>
          <p:cNvSpPr>
            <a:spLocks noChangeArrowheads="1"/>
          </p:cNvSpPr>
          <p:nvPr/>
        </p:nvSpPr>
        <p:spPr bwMode="auto">
          <a:xfrm>
            <a:off x="1115616" y="1268760"/>
            <a:ext cx="698477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de-DE" sz="2800" b="1" dirty="0">
                <a:latin typeface="+mj-lt"/>
              </a:rPr>
              <a:t>Die </a:t>
            </a:r>
            <a:r>
              <a:rPr lang="en-US" altLang="de-DE" sz="2800" b="1" dirty="0" err="1">
                <a:latin typeface="+mj-lt"/>
              </a:rPr>
              <a:t>Vielfalt</a:t>
            </a:r>
            <a:r>
              <a:rPr lang="en-US" altLang="de-DE" sz="2800" b="1" dirty="0">
                <a:latin typeface="+mj-lt"/>
              </a:rPr>
              <a:t> der </a:t>
            </a:r>
            <a:r>
              <a:rPr lang="en-US" altLang="de-DE" sz="2800" b="1" dirty="0" err="1">
                <a:latin typeface="+mj-lt"/>
              </a:rPr>
              <a:t>Sprachen</a:t>
            </a:r>
            <a:r>
              <a:rPr lang="en-US" altLang="de-DE" sz="2800" b="1" dirty="0">
                <a:latin typeface="+mj-lt"/>
              </a:rPr>
              <a:t> und </a:t>
            </a:r>
            <a:r>
              <a:rPr lang="en-US" altLang="de-DE" sz="2800" b="1" dirty="0" err="1">
                <a:latin typeface="+mj-lt"/>
              </a:rPr>
              <a:t>Kulturen</a:t>
            </a:r>
            <a:r>
              <a:rPr lang="en-US" altLang="de-DE" sz="2800" b="1" dirty="0">
                <a:latin typeface="+mj-lt"/>
              </a:rPr>
              <a:t> </a:t>
            </a:r>
            <a:r>
              <a:rPr lang="fr-FR" altLang="de-DE" sz="2800" b="1" dirty="0">
                <a:latin typeface="+mj-lt"/>
              </a:rPr>
              <a:t>–</a:t>
            </a:r>
            <a:r>
              <a:rPr lang="en-US" altLang="de-DE" sz="2800" b="1" dirty="0">
                <a:latin typeface="+mj-lt"/>
              </a:rPr>
              <a:t> </a:t>
            </a:r>
            <a:r>
              <a:rPr lang="en-US" altLang="de-DE" sz="2800" b="1" dirty="0" err="1">
                <a:latin typeface="+mj-lt"/>
              </a:rPr>
              <a:t>einen</a:t>
            </a:r>
            <a:r>
              <a:rPr lang="en-US" altLang="de-DE" sz="2800" b="1" dirty="0">
                <a:latin typeface="+mj-lt"/>
              </a:rPr>
              <a:t> </a:t>
            </a:r>
            <a:r>
              <a:rPr lang="en-US" altLang="de-DE" sz="2800" b="1" dirty="0" err="1">
                <a:latin typeface="+mj-lt"/>
              </a:rPr>
              <a:t>neuen</a:t>
            </a:r>
            <a:r>
              <a:rPr lang="en-US" altLang="de-DE" sz="2800" b="1" dirty="0">
                <a:latin typeface="+mj-lt"/>
              </a:rPr>
              <a:t> </a:t>
            </a:r>
            <a:r>
              <a:rPr lang="en-US" altLang="de-DE" sz="2800" b="1" dirty="0" err="1">
                <a:latin typeface="+mj-lt"/>
              </a:rPr>
              <a:t>Blick</a:t>
            </a:r>
            <a:r>
              <a:rPr lang="en-US" altLang="de-DE" sz="2800" b="1" dirty="0">
                <a:latin typeface="+mj-lt"/>
              </a:rPr>
              <a:t> </a:t>
            </a:r>
            <a:r>
              <a:rPr lang="en-US" altLang="de-DE" sz="2800" b="1" dirty="0" err="1">
                <a:latin typeface="+mj-lt"/>
              </a:rPr>
              <a:t>entwickeln</a:t>
            </a:r>
            <a:endParaRPr lang="de-DE" altLang="de-DE" sz="2800" b="1" dirty="0">
              <a:latin typeface="+mj-lt"/>
            </a:endParaRPr>
          </a:p>
          <a:p>
            <a:pPr eaLnBrk="1" hangingPunct="1">
              <a:spcBef>
                <a:spcPct val="0"/>
              </a:spcBef>
              <a:buFontTx/>
              <a:buNone/>
            </a:pPr>
            <a:endParaRPr lang="de-DE" altLang="de-DE" sz="2800" b="1" dirty="0"/>
          </a:p>
        </p:txBody>
      </p:sp>
      <p:sp>
        <p:nvSpPr>
          <p:cNvPr id="8210" name="Rectangle 18"/>
          <p:cNvSpPr>
            <a:spLocks noChangeArrowheads="1"/>
          </p:cNvSpPr>
          <p:nvPr/>
        </p:nvSpPr>
        <p:spPr bwMode="auto">
          <a:xfrm>
            <a:off x="1187624" y="2204864"/>
            <a:ext cx="6443662"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1600"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buFontTx/>
              <a:buNone/>
            </a:pPr>
            <a:endParaRPr lang="de-DE" altLang="de-DE" sz="2400" b="1" dirty="0"/>
          </a:p>
          <a:p>
            <a:pPr lvl="1" eaLnBrk="1" hangingPunct="1">
              <a:spcBef>
                <a:spcPct val="0"/>
              </a:spcBef>
              <a:buFontTx/>
              <a:buChar char="•"/>
            </a:pPr>
            <a:r>
              <a:rPr lang="de-DE" altLang="de-DE" sz="2200" b="1" dirty="0">
                <a:latin typeface="+mj-lt"/>
              </a:rPr>
              <a:t>Umfassende sprachliche Bildung bis zur „bildungssprachlichen“ Beherrschung beider Partnersprachen</a:t>
            </a:r>
          </a:p>
          <a:p>
            <a:pPr lvl="1" eaLnBrk="1" hangingPunct="1">
              <a:spcBef>
                <a:spcPct val="0"/>
              </a:spcBef>
              <a:buFontTx/>
              <a:buChar char="•"/>
            </a:pPr>
            <a:r>
              <a:rPr lang="de-DE" altLang="de-DE" sz="2200" b="1" dirty="0">
                <a:latin typeface="+mj-lt"/>
              </a:rPr>
              <a:t>Förderung der interkulturellen Verständigung</a:t>
            </a:r>
          </a:p>
          <a:p>
            <a:pPr lvl="1" eaLnBrk="1" hangingPunct="1">
              <a:spcBef>
                <a:spcPct val="0"/>
              </a:spcBef>
              <a:buFontTx/>
              <a:buChar char="•"/>
            </a:pPr>
            <a:r>
              <a:rPr lang="de-DE" altLang="de-DE" sz="2200" b="1" dirty="0">
                <a:latin typeface="+mj-lt"/>
              </a:rPr>
              <a:t>Förderung der Kenntnisse der jeweils anderen Kulturen</a:t>
            </a:r>
          </a:p>
          <a:p>
            <a:pPr lvl="1" eaLnBrk="1" hangingPunct="1">
              <a:spcBef>
                <a:spcPct val="0"/>
              </a:spcBef>
              <a:buFontTx/>
              <a:buChar char="•"/>
            </a:pPr>
            <a:r>
              <a:rPr lang="de-DE" altLang="de-DE" sz="2200" b="1" dirty="0">
                <a:latin typeface="+mj-lt"/>
              </a:rPr>
              <a:t>Status der Herkunftssprache und –</a:t>
            </a:r>
            <a:r>
              <a:rPr lang="de-DE" altLang="de-DE" sz="2200" b="1" dirty="0" err="1">
                <a:latin typeface="+mj-lt"/>
              </a:rPr>
              <a:t>kultur</a:t>
            </a:r>
            <a:r>
              <a:rPr lang="de-DE" altLang="de-DE" sz="2200" b="1" dirty="0">
                <a:latin typeface="+mj-lt"/>
              </a:rPr>
              <a:t> gleichwertig mit der deutschen.</a:t>
            </a:r>
          </a:p>
          <a:p>
            <a:pPr lvl="1" eaLnBrk="1" hangingPunct="1">
              <a:spcBef>
                <a:spcPct val="0"/>
              </a:spcBef>
              <a:buFontTx/>
              <a:buChar char="•"/>
            </a:pPr>
            <a:r>
              <a:rPr lang="fr-FR" altLang="de-DE" sz="2200" b="1" dirty="0">
                <a:latin typeface="+mj-lt"/>
              </a:rPr>
              <a:t>K</a:t>
            </a:r>
            <a:r>
              <a:rPr lang="de-DE" altLang="de-DE" sz="2200" b="1" dirty="0" err="1">
                <a:latin typeface="+mj-lt"/>
              </a:rPr>
              <a:t>ritische</a:t>
            </a:r>
            <a:r>
              <a:rPr lang="de-DE" altLang="de-DE" sz="2200" b="1" dirty="0">
                <a:latin typeface="+mj-lt"/>
              </a:rPr>
              <a:t> Auseinandersetzung mit der(den) eigenen Kultur(en)</a:t>
            </a:r>
          </a:p>
        </p:txBody>
      </p:sp>
      <p:pic>
        <p:nvPicPr>
          <p:cNvPr id="19" name="Image 18"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393" y="0"/>
            <a:ext cx="843855" cy="1008906"/>
          </a:xfrm>
          <a:prstGeom prst="rect">
            <a:avLst/>
          </a:prstGeom>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Video 2">
            <a:hlinkClick r:id="" action="ppaction://media"/>
            <a:extLst>
              <a:ext uri="{FF2B5EF4-FFF2-40B4-BE49-F238E27FC236}">
                <a16:creationId xmlns:a16="http://schemas.microsoft.com/office/drawing/2014/main" xmlns="" id="{4FC6F8F7-6165-4A66-B823-DABD34AC5FC7}"/>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144075572"/>
      </p:ext>
    </p:extLst>
  </p:cSld>
  <p:clrMapOvr>
    <a:masterClrMapping/>
  </p:clrMapOvr>
  <mc:AlternateContent xmlns:mc="http://schemas.openxmlformats.org/markup-compatibility/2006" xmlns:p14="http://schemas.microsoft.com/office/powerpoint/2010/main">
    <mc:Choice Requires="p14">
      <p:transition spd="med" p14:dur="700" advTm="51736">
        <p:fade/>
      </p:transition>
    </mc:Choice>
    <mc:Fallback xmlns="">
      <p:transition spd="med" advTm="517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3"/>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5"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196"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8197" name="Text Box 5"/>
          <p:cNvSpPr txBox="1">
            <a:spLocks noChangeArrowheads="1"/>
          </p:cNvSpPr>
          <p:nvPr/>
        </p:nvSpPr>
        <p:spPr bwMode="auto">
          <a:xfrm rot="-5400000">
            <a:off x="-2687637" y="3127086"/>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8198"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8199"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8201"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2"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3"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4"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8205"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8207"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55650" y="1077913"/>
            <a:ext cx="838835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Rectangle 17"/>
          <p:cNvSpPr>
            <a:spLocks noChangeArrowheads="1"/>
          </p:cNvSpPr>
          <p:nvPr/>
        </p:nvSpPr>
        <p:spPr bwMode="auto">
          <a:xfrm>
            <a:off x="775910" y="1008906"/>
            <a:ext cx="69847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de-DE" sz="2800" b="1" dirty="0" err="1">
                <a:latin typeface="+mj-lt"/>
              </a:rPr>
              <a:t>Prinzip</a:t>
            </a:r>
            <a:r>
              <a:rPr lang="en-US" altLang="de-DE" sz="2800" b="1" dirty="0">
                <a:latin typeface="+mj-lt"/>
              </a:rPr>
              <a:t> der </a:t>
            </a:r>
            <a:r>
              <a:rPr lang="en-US" altLang="de-DE" sz="2800" b="1" dirty="0" err="1">
                <a:latin typeface="+mj-lt"/>
              </a:rPr>
              <a:t>Gleichwertigkeit</a:t>
            </a:r>
            <a:r>
              <a:rPr lang="en-US" altLang="de-DE" sz="2800" b="1" dirty="0">
                <a:latin typeface="+mj-lt"/>
              </a:rPr>
              <a:t> der </a:t>
            </a:r>
            <a:r>
              <a:rPr lang="en-US" altLang="de-DE" sz="2800" b="1" dirty="0" err="1">
                <a:latin typeface="+mj-lt"/>
              </a:rPr>
              <a:t>beiden</a:t>
            </a:r>
            <a:r>
              <a:rPr lang="en-US" altLang="de-DE" sz="2800" b="1" dirty="0">
                <a:latin typeface="+mj-lt"/>
              </a:rPr>
              <a:t> </a:t>
            </a:r>
            <a:r>
              <a:rPr lang="en-US" altLang="de-DE" sz="2800" b="1" dirty="0" err="1">
                <a:latin typeface="+mj-lt"/>
              </a:rPr>
              <a:t>Sprachen</a:t>
            </a:r>
            <a:endParaRPr lang="de-DE" altLang="de-DE" sz="2800" b="1" dirty="0"/>
          </a:p>
        </p:txBody>
      </p:sp>
      <p:sp>
        <p:nvSpPr>
          <p:cNvPr id="8210" name="Rectangle 18"/>
          <p:cNvSpPr>
            <a:spLocks noChangeArrowheads="1"/>
          </p:cNvSpPr>
          <p:nvPr/>
        </p:nvSpPr>
        <p:spPr bwMode="auto">
          <a:xfrm>
            <a:off x="899319" y="1963013"/>
            <a:ext cx="6443662"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1600"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lvl="0"/>
            <a:r>
              <a:rPr lang="de-DE" sz="2000" dirty="0" err="1"/>
              <a:t>Stundenverteilun</a:t>
            </a:r>
            <a:r>
              <a:rPr lang="de-DE" sz="1050" dirty="0"/>
              <a:t> </a:t>
            </a:r>
            <a:r>
              <a:rPr lang="de-DE" sz="2000" dirty="0"/>
              <a:t>g ca. 50/50</a:t>
            </a:r>
            <a:endParaRPr lang="de-DE" sz="1800" dirty="0"/>
          </a:p>
          <a:p>
            <a:pPr lvl="0"/>
            <a:r>
              <a:rPr lang="de-DE" sz="2000" dirty="0"/>
              <a:t>Gleiches Gewicht für Deutschunterricht und Unterricht in der jeweiligen nichtdeutschen Partnersprache</a:t>
            </a:r>
            <a:endParaRPr lang="de-DE" sz="1800" dirty="0"/>
          </a:p>
          <a:p>
            <a:pPr lvl="0"/>
            <a:r>
              <a:rPr lang="de-DE" sz="2000" dirty="0"/>
              <a:t>Unterricht durch muttersprachliche Lehrkräfte</a:t>
            </a:r>
            <a:endParaRPr lang="de-DE" sz="1800" dirty="0"/>
          </a:p>
          <a:p>
            <a:pPr lvl="0"/>
            <a:r>
              <a:rPr lang="de-DE" sz="2000" dirty="0"/>
              <a:t>Prinzip: „</a:t>
            </a:r>
            <a:r>
              <a:rPr lang="de-DE" sz="2000" dirty="0" err="1"/>
              <a:t>One</a:t>
            </a:r>
            <a:r>
              <a:rPr lang="de-DE" sz="2000" dirty="0"/>
              <a:t> </a:t>
            </a:r>
            <a:r>
              <a:rPr lang="de-DE" sz="2000" dirty="0" err="1"/>
              <a:t>person</a:t>
            </a:r>
            <a:r>
              <a:rPr lang="de-DE" sz="2000" dirty="0"/>
              <a:t> – </a:t>
            </a:r>
            <a:r>
              <a:rPr lang="de-DE" sz="2000" dirty="0" err="1"/>
              <a:t>one</a:t>
            </a:r>
            <a:r>
              <a:rPr lang="de-DE" sz="2000" dirty="0"/>
              <a:t> </a:t>
            </a:r>
            <a:r>
              <a:rPr lang="de-DE" sz="2000" dirty="0" err="1"/>
              <a:t>language</a:t>
            </a:r>
            <a:r>
              <a:rPr lang="de-DE" sz="2000" dirty="0"/>
              <a:t>” möglichst auch außerhalb des Unterrichts, in allen Kommunikationssituationen</a:t>
            </a:r>
            <a:endParaRPr lang="de-DE" sz="1800" dirty="0"/>
          </a:p>
          <a:p>
            <a:pPr lvl="0"/>
            <a:r>
              <a:rPr lang="de-DE" sz="2000" dirty="0"/>
              <a:t>Kein „Übersetzungsunterricht“, aber sprachsensibler Unterricht in beiden Sprachen (Bereitstellung von Glossaren, Vorentlastungen, …)</a:t>
            </a:r>
            <a:endParaRPr lang="de-DE" sz="1800" dirty="0"/>
          </a:p>
          <a:p>
            <a:pPr lvl="0"/>
            <a:r>
              <a:rPr lang="de-DE" sz="2000" dirty="0"/>
              <a:t>Gleiches Gewicht in der Benotung</a:t>
            </a:r>
            <a:endParaRPr lang="de-DE" sz="1800" dirty="0"/>
          </a:p>
          <a:p>
            <a:pPr lvl="0"/>
            <a:r>
              <a:rPr lang="de-DE" sz="2000" dirty="0"/>
              <a:t>AUSNAHME: Prüfungsanforderungen </a:t>
            </a:r>
            <a:endParaRPr lang="de-DE" sz="2800" dirty="0"/>
          </a:p>
        </p:txBody>
      </p:sp>
      <p:pic>
        <p:nvPicPr>
          <p:cNvPr id="19" name="Image 18"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393" y="0"/>
            <a:ext cx="843855" cy="1008906"/>
          </a:xfrm>
          <a:prstGeom prst="rect">
            <a:avLst/>
          </a:prstGeom>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Video 2">
            <a:hlinkClick r:id="" action="ppaction://media"/>
            <a:extLst>
              <a:ext uri="{FF2B5EF4-FFF2-40B4-BE49-F238E27FC236}">
                <a16:creationId xmlns:a16="http://schemas.microsoft.com/office/drawing/2014/main" xmlns="" id="{AA8135D1-6576-4ADB-AB00-35C9F1D62BED}"/>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485002726"/>
      </p:ext>
    </p:extLst>
  </p:cSld>
  <p:clrMapOvr>
    <a:masterClrMapping/>
  </p:clrMapOvr>
  <mc:AlternateContent xmlns:mc="http://schemas.openxmlformats.org/markup-compatibility/2006" xmlns:p14="http://schemas.microsoft.com/office/powerpoint/2010/main">
    <mc:Choice Requires="p14">
      <p:transition spd="med" p14:dur="700" advTm="94225">
        <p:fade/>
      </p:transition>
    </mc:Choice>
    <mc:Fallback xmlns="">
      <p:transition spd="med" advTm="942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3"/>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075"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3076"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3077" name="Text Box 5"/>
          <p:cNvSpPr txBox="1">
            <a:spLocks noChangeArrowheads="1"/>
          </p:cNvSpPr>
          <p:nvPr/>
        </p:nvSpPr>
        <p:spPr bwMode="auto">
          <a:xfrm rot="-5400000">
            <a:off x="-2656681" y="3152486"/>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endParaRPr lang="de-DE" altLang="de-DE" sz="3600" dirty="0">
              <a:solidFill>
                <a:srgbClr val="009900"/>
              </a:solidFill>
              <a:latin typeface="SenBJS" pitchFamily="34" charset="0"/>
            </a:endParaRPr>
          </a:p>
        </p:txBody>
      </p:sp>
      <p:sp>
        <p:nvSpPr>
          <p:cNvPr id="3078"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3079" name="Text Box 7"/>
          <p:cNvSpPr txBox="1">
            <a:spLocks noChangeArrowheads="1"/>
          </p:cNvSpPr>
          <p:nvPr/>
        </p:nvSpPr>
        <p:spPr bwMode="auto">
          <a:xfrm>
            <a:off x="1476375" y="6494463"/>
            <a:ext cx="5211763"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3081"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3082"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3083"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3084"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sp>
        <p:nvSpPr>
          <p:cNvPr id="3085"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dirty="0">
              <a:latin typeface="SenBJS" pitchFamily="34" charset="0"/>
            </a:endParaRPr>
          </a:p>
        </p:txBody>
      </p:sp>
      <p:pic>
        <p:nvPicPr>
          <p:cNvPr id="3087"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62000" y="1076327"/>
            <a:ext cx="8375586" cy="541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9" name="Rectangle 17"/>
          <p:cNvSpPr>
            <a:spLocks noChangeArrowheads="1"/>
          </p:cNvSpPr>
          <p:nvPr/>
        </p:nvSpPr>
        <p:spPr bwMode="auto">
          <a:xfrm>
            <a:off x="1403350" y="1341438"/>
            <a:ext cx="64817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800" b="1" dirty="0">
                <a:latin typeface="+mj-lt"/>
              </a:rPr>
              <a:t>Sprachkombinationen in der SESB</a:t>
            </a:r>
          </a:p>
        </p:txBody>
      </p:sp>
      <p:sp>
        <p:nvSpPr>
          <p:cNvPr id="3090" name="Rectangle 18"/>
          <p:cNvSpPr>
            <a:spLocks noChangeArrowheads="1"/>
          </p:cNvSpPr>
          <p:nvPr/>
        </p:nvSpPr>
        <p:spPr bwMode="auto">
          <a:xfrm>
            <a:off x="1403350" y="2060575"/>
            <a:ext cx="6985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000" b="1" dirty="0">
                <a:latin typeface="+mj-lt"/>
              </a:rPr>
              <a:t>Deutsch-Englisch 		Welcome  </a:t>
            </a:r>
          </a:p>
          <a:p>
            <a:pPr eaLnBrk="1" hangingPunct="1">
              <a:spcBef>
                <a:spcPct val="0"/>
              </a:spcBef>
              <a:buFontTx/>
              <a:buNone/>
            </a:pPr>
            <a:r>
              <a:rPr lang="de-DE" altLang="de-DE" sz="2000" b="1" dirty="0">
                <a:latin typeface="+mj-lt"/>
              </a:rPr>
              <a:t>Deutsch-Französisch      	</a:t>
            </a:r>
            <a:r>
              <a:rPr lang="de-DE" altLang="de-DE" sz="2000" b="1" dirty="0" err="1">
                <a:latin typeface="+mj-lt"/>
              </a:rPr>
              <a:t>Bienvenue</a:t>
            </a:r>
            <a:endParaRPr lang="de-DE" altLang="de-DE" sz="2000" b="1" dirty="0">
              <a:latin typeface="+mj-lt"/>
            </a:endParaRPr>
          </a:p>
          <a:p>
            <a:pPr eaLnBrk="1" hangingPunct="1">
              <a:spcBef>
                <a:spcPct val="0"/>
              </a:spcBef>
              <a:buFontTx/>
              <a:buNone/>
            </a:pPr>
            <a:r>
              <a:rPr lang="de-DE" altLang="de-DE" sz="2000" b="1" dirty="0">
                <a:latin typeface="+mj-lt"/>
              </a:rPr>
              <a:t>Deutsch-Griechisch		</a:t>
            </a:r>
            <a:r>
              <a:rPr lang="el-GR" altLang="de-DE" sz="2000" b="1" dirty="0">
                <a:latin typeface="+mj-lt"/>
              </a:rPr>
              <a:t>καλώς ορίσατε</a:t>
            </a:r>
            <a:r>
              <a:rPr lang="de-DE" altLang="de-DE" sz="2000" b="1" dirty="0">
                <a:latin typeface="+mj-lt"/>
              </a:rPr>
              <a:t> </a:t>
            </a:r>
          </a:p>
          <a:p>
            <a:pPr eaLnBrk="1" hangingPunct="1">
              <a:spcBef>
                <a:spcPct val="0"/>
              </a:spcBef>
              <a:buFontTx/>
              <a:buNone/>
            </a:pPr>
            <a:r>
              <a:rPr lang="de-DE" altLang="de-DE" sz="2000" b="1" dirty="0">
                <a:latin typeface="+mj-lt"/>
              </a:rPr>
              <a:t>Deutsch-Italienisch  		</a:t>
            </a:r>
            <a:r>
              <a:rPr lang="de-DE" altLang="de-DE" sz="2000" b="1" dirty="0" err="1">
                <a:latin typeface="+mj-lt"/>
              </a:rPr>
              <a:t>Benvenuti</a:t>
            </a:r>
            <a:endParaRPr lang="de-DE" altLang="de-DE" sz="2000" b="1" dirty="0">
              <a:latin typeface="+mj-lt"/>
            </a:endParaRPr>
          </a:p>
          <a:p>
            <a:pPr eaLnBrk="1" hangingPunct="1">
              <a:spcBef>
                <a:spcPct val="0"/>
              </a:spcBef>
              <a:buFontTx/>
              <a:buNone/>
            </a:pPr>
            <a:r>
              <a:rPr lang="de-DE" altLang="de-DE" sz="2000" b="1" dirty="0">
                <a:latin typeface="+mj-lt"/>
              </a:rPr>
              <a:t>Deutsch-Polnisch		</a:t>
            </a:r>
            <a:r>
              <a:rPr lang="de-DE" altLang="de-DE" sz="2000" b="1" dirty="0" err="1">
                <a:latin typeface="+mj-lt"/>
              </a:rPr>
              <a:t>Witamy</a:t>
            </a:r>
            <a:r>
              <a:rPr lang="de-DE" altLang="de-DE" sz="2000" b="1" dirty="0">
                <a:latin typeface="+mj-lt"/>
              </a:rPr>
              <a:t>  </a:t>
            </a:r>
          </a:p>
          <a:p>
            <a:pPr eaLnBrk="1" hangingPunct="1">
              <a:spcBef>
                <a:spcPct val="0"/>
              </a:spcBef>
              <a:buFontTx/>
              <a:buNone/>
            </a:pPr>
            <a:r>
              <a:rPr lang="de-DE" altLang="de-DE" sz="2000" b="1" dirty="0">
                <a:latin typeface="+mj-lt"/>
              </a:rPr>
              <a:t>Deutsch-Portugiesisch	</a:t>
            </a:r>
            <a:r>
              <a:rPr lang="de-DE" altLang="de-DE" sz="2000" b="1" dirty="0" err="1">
                <a:latin typeface="+mj-lt"/>
              </a:rPr>
              <a:t>Bem-vindos</a:t>
            </a:r>
            <a:endParaRPr lang="de-DE" altLang="de-DE" sz="2000" b="1" dirty="0">
              <a:latin typeface="+mj-lt"/>
            </a:endParaRPr>
          </a:p>
          <a:p>
            <a:pPr eaLnBrk="1" hangingPunct="1">
              <a:spcBef>
                <a:spcPct val="0"/>
              </a:spcBef>
              <a:buFontTx/>
              <a:buNone/>
            </a:pPr>
            <a:r>
              <a:rPr lang="de-DE" altLang="de-DE" sz="2000" b="1" dirty="0">
                <a:latin typeface="+mj-lt"/>
              </a:rPr>
              <a:t>Deutsch-Russisch		ДОБРО ПОЖАЛОВАТЬ</a:t>
            </a:r>
          </a:p>
          <a:p>
            <a:pPr eaLnBrk="1" hangingPunct="1">
              <a:spcBef>
                <a:spcPct val="0"/>
              </a:spcBef>
              <a:buFontTx/>
              <a:buNone/>
            </a:pPr>
            <a:r>
              <a:rPr lang="de-DE" altLang="de-DE" sz="2000" b="1" dirty="0">
                <a:latin typeface="+mj-lt"/>
              </a:rPr>
              <a:t>Deutsch-Spanisch 		Bienvenidos	</a:t>
            </a:r>
          </a:p>
          <a:p>
            <a:pPr eaLnBrk="1" hangingPunct="1">
              <a:spcBef>
                <a:spcPct val="0"/>
              </a:spcBef>
              <a:buFontTx/>
              <a:buNone/>
            </a:pPr>
            <a:r>
              <a:rPr lang="de-DE" altLang="de-DE" sz="2000" b="1" dirty="0">
                <a:latin typeface="+mj-lt"/>
              </a:rPr>
              <a:t>Deutsch-Türkisch 		</a:t>
            </a:r>
            <a:r>
              <a:rPr lang="de-DE" altLang="de-DE" sz="2000" b="1" dirty="0" err="1">
                <a:latin typeface="+mj-lt"/>
              </a:rPr>
              <a:t>Hoş</a:t>
            </a:r>
            <a:r>
              <a:rPr lang="de-DE" altLang="de-DE" sz="2000" b="1" dirty="0">
                <a:latin typeface="+mj-lt"/>
              </a:rPr>
              <a:t> </a:t>
            </a:r>
            <a:r>
              <a:rPr lang="de-DE" altLang="de-DE" sz="2000" b="1" dirty="0" err="1">
                <a:latin typeface="+mj-lt"/>
              </a:rPr>
              <a:t>Geldiniz</a:t>
            </a:r>
            <a:r>
              <a:rPr lang="de-DE" altLang="de-DE" sz="2000" dirty="0">
                <a:latin typeface="+mj-lt"/>
              </a:rPr>
              <a:t>	        	</a:t>
            </a:r>
            <a:r>
              <a:rPr lang="de-DE" altLang="de-DE" sz="1800" dirty="0">
                <a:latin typeface="+mj-lt"/>
              </a:rPr>
              <a:t>	</a:t>
            </a:r>
          </a:p>
          <a:p>
            <a:pPr eaLnBrk="1" hangingPunct="1">
              <a:spcBef>
                <a:spcPct val="0"/>
              </a:spcBef>
              <a:buFontTx/>
              <a:buNone/>
            </a:pPr>
            <a:r>
              <a:rPr lang="de-DE" altLang="de-DE" sz="1800" b="1" dirty="0">
                <a:latin typeface="+mj-lt"/>
              </a:rPr>
              <a:t>   9 Sprachkombinationen  / 10 Sprachen</a:t>
            </a:r>
          </a:p>
          <a:p>
            <a:pPr eaLnBrk="1" hangingPunct="1">
              <a:spcBef>
                <a:spcPct val="0"/>
              </a:spcBef>
              <a:buFontTx/>
              <a:buNone/>
            </a:pPr>
            <a:r>
              <a:rPr lang="de-DE" altLang="de-DE" sz="1800" b="1" dirty="0">
                <a:latin typeface="+mj-lt"/>
              </a:rPr>
              <a:t>18 Standorte der Grundschule </a:t>
            </a:r>
          </a:p>
          <a:p>
            <a:pPr eaLnBrk="1" hangingPunct="1">
              <a:spcBef>
                <a:spcPct val="0"/>
              </a:spcBef>
              <a:buFontTx/>
              <a:buNone/>
            </a:pPr>
            <a:r>
              <a:rPr lang="de-DE" altLang="de-DE" sz="1800" b="1" dirty="0">
                <a:latin typeface="+mj-lt"/>
              </a:rPr>
              <a:t>15 Standorte der weiterführenden Schule</a:t>
            </a:r>
          </a:p>
        </p:txBody>
      </p:sp>
      <p:pic>
        <p:nvPicPr>
          <p:cNvPr id="20" name="Image 19"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014" y="-1587"/>
            <a:ext cx="901572" cy="1077913"/>
          </a:xfrm>
          <a:prstGeom prst="rect">
            <a:avLst/>
          </a:prstGeom>
        </p:spPr>
      </p:pic>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2D6B8BDE-BC96-4A35-9F47-9D8F335DAF3A}"/>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03997">
        <p:fade/>
      </p:transition>
    </mc:Choice>
    <mc:Fallback xmlns="">
      <p:transition spd="med" advTm="303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291"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2292"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12293" name="Text Box 5"/>
          <p:cNvSpPr txBox="1">
            <a:spLocks noChangeArrowheads="1"/>
          </p:cNvSpPr>
          <p:nvPr/>
        </p:nvSpPr>
        <p:spPr bwMode="auto">
          <a:xfrm rot="-5400000">
            <a:off x="-2636043" y="3088986"/>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12294"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12295"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12297"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2298"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2299"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2300"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2301"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12303"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62000" y="1077914"/>
            <a:ext cx="83820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Rectangle 17"/>
          <p:cNvSpPr>
            <a:spLocks noChangeArrowheads="1"/>
          </p:cNvSpPr>
          <p:nvPr/>
        </p:nvSpPr>
        <p:spPr bwMode="auto">
          <a:xfrm>
            <a:off x="1079501" y="1196975"/>
            <a:ext cx="709289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de-DE" sz="2400" b="1" dirty="0"/>
          </a:p>
          <a:p>
            <a:pPr eaLnBrk="1" hangingPunct="1">
              <a:spcBef>
                <a:spcPct val="0"/>
              </a:spcBef>
              <a:buFontTx/>
              <a:buNone/>
            </a:pPr>
            <a:endParaRPr lang="de-DE" altLang="de-DE" sz="2000" b="1" dirty="0">
              <a:sym typeface="Wingdings" pitchFamily="2" charset="2"/>
            </a:endParaRPr>
          </a:p>
          <a:p>
            <a:pPr eaLnBrk="1" hangingPunct="1">
              <a:spcBef>
                <a:spcPct val="0"/>
              </a:spcBef>
              <a:buFontTx/>
              <a:buNone/>
            </a:pPr>
            <a:endParaRPr lang="de-DE" altLang="de-DE" sz="2000" b="1" dirty="0"/>
          </a:p>
        </p:txBody>
      </p:sp>
      <p:pic>
        <p:nvPicPr>
          <p:cNvPr id="18" name="Image 17"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9374" y="-2430"/>
            <a:ext cx="903605" cy="1080343"/>
          </a:xfrm>
          <a:prstGeom prst="rect">
            <a:avLst/>
          </a:prstGeom>
        </p:spPr>
      </p:pic>
      <p:sp>
        <p:nvSpPr>
          <p:cNvPr id="2" name="Rechteck 1"/>
          <p:cNvSpPr/>
          <p:nvPr/>
        </p:nvSpPr>
        <p:spPr>
          <a:xfrm>
            <a:off x="1079500" y="1259175"/>
            <a:ext cx="7805738" cy="4493538"/>
          </a:xfrm>
          <a:prstGeom prst="rect">
            <a:avLst/>
          </a:prstGeom>
        </p:spPr>
        <p:txBody>
          <a:bodyPr wrap="square">
            <a:spAutoFit/>
          </a:bodyPr>
          <a:lstStyle/>
          <a:p>
            <a:r>
              <a:rPr lang="de-DE" altLang="de-DE" sz="2600" b="1" dirty="0">
                <a:solidFill>
                  <a:schemeClr val="tx2"/>
                </a:solidFill>
                <a:latin typeface="+mn-lt"/>
              </a:rPr>
              <a:t>Aufteilung der beiden Sprachen </a:t>
            </a:r>
          </a:p>
          <a:p>
            <a:r>
              <a:rPr lang="de-DE" altLang="de-DE" sz="2600" b="1" dirty="0">
                <a:solidFill>
                  <a:schemeClr val="tx2"/>
                </a:solidFill>
                <a:latin typeface="+mn-lt"/>
              </a:rPr>
              <a:t>auf die Fächer</a:t>
            </a:r>
            <a:endParaRPr lang="de-DE" altLang="de-DE" sz="2600" b="1" dirty="0">
              <a:latin typeface="+mn-lt"/>
            </a:endParaRPr>
          </a:p>
          <a:p>
            <a:endParaRPr lang="de-DE" altLang="de-DE" sz="2600" dirty="0">
              <a:solidFill>
                <a:schemeClr val="tx2"/>
              </a:solidFill>
              <a:latin typeface="+mn-lt"/>
            </a:endParaRPr>
          </a:p>
          <a:p>
            <a:r>
              <a:rPr lang="de-DE" altLang="de-DE" sz="2600" u="sng" dirty="0">
                <a:solidFill>
                  <a:schemeClr val="tx2"/>
                </a:solidFill>
                <a:latin typeface="+mn-lt"/>
              </a:rPr>
              <a:t>In deutscher Sprache</a:t>
            </a:r>
            <a:r>
              <a:rPr lang="de-DE" altLang="de-DE" sz="2600" dirty="0">
                <a:solidFill>
                  <a:schemeClr val="tx2"/>
                </a:solidFill>
                <a:latin typeface="+mn-lt"/>
              </a:rPr>
              <a:t> </a:t>
            </a:r>
          </a:p>
          <a:p>
            <a:r>
              <a:rPr lang="de-DE" altLang="de-DE" sz="2600" dirty="0">
                <a:solidFill>
                  <a:schemeClr val="accent2"/>
                </a:solidFill>
                <a:latin typeface="+mn-lt"/>
              </a:rPr>
              <a:t>Grundschule</a:t>
            </a:r>
            <a:r>
              <a:rPr lang="de-DE" altLang="de-DE" sz="2600" dirty="0">
                <a:solidFill>
                  <a:schemeClr val="tx2"/>
                </a:solidFill>
                <a:latin typeface="+mn-lt"/>
              </a:rPr>
              <a:t>: Deutsch als Erstsprache, </a:t>
            </a:r>
          </a:p>
          <a:p>
            <a:r>
              <a:rPr lang="de-DE" altLang="de-DE" sz="2600" dirty="0">
                <a:solidFill>
                  <a:schemeClr val="tx2"/>
                </a:solidFill>
                <a:latin typeface="+mn-lt"/>
              </a:rPr>
              <a:t>Deutsch als Partnersprache, Mathematik, </a:t>
            </a:r>
          </a:p>
          <a:p>
            <a:endParaRPr lang="de-DE" altLang="de-DE" sz="2600" u="sng" dirty="0">
              <a:solidFill>
                <a:schemeClr val="tx2"/>
              </a:solidFill>
              <a:latin typeface="+mn-lt"/>
            </a:endParaRPr>
          </a:p>
          <a:p>
            <a:r>
              <a:rPr lang="de-DE" altLang="de-DE" sz="2600" u="sng" dirty="0">
                <a:solidFill>
                  <a:schemeClr val="tx2"/>
                </a:solidFill>
                <a:latin typeface="+mn-lt"/>
              </a:rPr>
              <a:t>In der nichtdeutschen Sprache</a:t>
            </a:r>
          </a:p>
          <a:p>
            <a:r>
              <a:rPr lang="de-DE" altLang="de-DE" sz="2600" dirty="0">
                <a:solidFill>
                  <a:schemeClr val="accent2"/>
                </a:solidFill>
                <a:latin typeface="+mn-lt"/>
              </a:rPr>
              <a:t>Grundschule:</a:t>
            </a:r>
            <a:r>
              <a:rPr lang="de-DE" altLang="de-DE" sz="2600" dirty="0">
                <a:solidFill>
                  <a:schemeClr val="tx2"/>
                </a:solidFill>
                <a:latin typeface="+mn-lt"/>
              </a:rPr>
              <a:t> Nichtdeutsche Erstsprache, nichtdeutsche Partnersprache, Sachunterricht, Geografie, Geschichte, Politische Bildung</a:t>
            </a:r>
            <a:endParaRPr lang="de-DE" altLang="de-DE" sz="2600" dirty="0">
              <a:latin typeface="+mn-lt"/>
            </a:endParaRP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Video 2">
            <a:hlinkClick r:id="" action="ppaction://media"/>
            <a:extLst>
              <a:ext uri="{FF2B5EF4-FFF2-40B4-BE49-F238E27FC236}">
                <a16:creationId xmlns:a16="http://schemas.microsoft.com/office/drawing/2014/main" xmlns="" id="{09A6CA53-4CE1-4D79-BAF0-EE09647CF064}"/>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788141125"/>
      </p:ext>
    </p:extLst>
  </p:cSld>
  <p:clrMapOvr>
    <a:masterClrMapping/>
  </p:clrMapOvr>
  <mc:AlternateContent xmlns:mc="http://schemas.openxmlformats.org/markup-compatibility/2006" xmlns:p14="http://schemas.microsoft.com/office/powerpoint/2010/main">
    <mc:Choice Requires="p14">
      <p:transition spd="med" p14:dur="700" advTm="46048">
        <p:fade/>
      </p:transition>
    </mc:Choice>
    <mc:Fallback xmlns="">
      <p:transition spd="med" advTm="46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3"/>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15"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3316"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13317" name="Text Box 5"/>
          <p:cNvSpPr txBox="1">
            <a:spLocks noChangeArrowheads="1"/>
          </p:cNvSpPr>
          <p:nvPr/>
        </p:nvSpPr>
        <p:spPr bwMode="auto">
          <a:xfrm rot="-5400000">
            <a:off x="-2636043" y="3088986"/>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13318"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13319"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13321"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3322"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3323"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3324"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13325"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13327" name="Picture 15" descr="IMG_0415_1"/>
          <p:cNvPicPr>
            <a:picLocks noChangeAspect="1" noChangeArrowheads="1"/>
          </p:cNvPicPr>
          <p:nvPr/>
        </p:nvPicPr>
        <p:blipFill>
          <a:blip r:embed="rId5">
            <a:lum bright="66000" contrast="-66000"/>
            <a:extLst>
              <a:ext uri="{28A0092B-C50C-407E-A947-70E740481C1C}">
                <a14:useLocalDpi xmlns:a14="http://schemas.microsoft.com/office/drawing/2010/main" val="0"/>
              </a:ext>
            </a:extLst>
          </a:blip>
          <a:srcRect/>
          <a:stretch>
            <a:fillRect/>
          </a:stretch>
        </p:blipFill>
        <p:spPr bwMode="auto">
          <a:xfrm>
            <a:off x="762000" y="1077914"/>
            <a:ext cx="8382000" cy="541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Rectangle 17"/>
          <p:cNvSpPr>
            <a:spLocks noChangeArrowheads="1"/>
          </p:cNvSpPr>
          <p:nvPr/>
        </p:nvSpPr>
        <p:spPr bwMode="auto">
          <a:xfrm>
            <a:off x="762000" y="1125538"/>
            <a:ext cx="838200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800" b="1" dirty="0">
                <a:solidFill>
                  <a:schemeClr val="tx2"/>
                </a:solidFill>
                <a:latin typeface="+mj-lt"/>
              </a:rPr>
              <a:t>Aufteilung der beiden Sprachen </a:t>
            </a:r>
          </a:p>
          <a:p>
            <a:pPr eaLnBrk="1" hangingPunct="1">
              <a:spcBef>
                <a:spcPct val="0"/>
              </a:spcBef>
              <a:buFontTx/>
              <a:buNone/>
            </a:pPr>
            <a:r>
              <a:rPr lang="de-DE" altLang="de-DE" sz="2800" b="1" dirty="0">
                <a:solidFill>
                  <a:schemeClr val="tx2"/>
                </a:solidFill>
                <a:latin typeface="+mj-lt"/>
              </a:rPr>
              <a:t>auf die Fächer</a:t>
            </a:r>
            <a:endParaRPr lang="de-DE" altLang="de-DE" sz="2800" b="1" dirty="0">
              <a:latin typeface="+mj-lt"/>
            </a:endParaRPr>
          </a:p>
          <a:p>
            <a:pPr eaLnBrk="1" hangingPunct="1">
              <a:spcBef>
                <a:spcPct val="0"/>
              </a:spcBef>
              <a:buFontTx/>
              <a:buNone/>
            </a:pPr>
            <a:endParaRPr lang="de-DE" altLang="de-DE" sz="2400" dirty="0">
              <a:solidFill>
                <a:schemeClr val="tx2"/>
              </a:solidFill>
              <a:latin typeface="+mj-lt"/>
            </a:endParaRPr>
          </a:p>
          <a:p>
            <a:pPr eaLnBrk="1" hangingPunct="1">
              <a:spcBef>
                <a:spcPct val="0"/>
              </a:spcBef>
              <a:buFontTx/>
              <a:buNone/>
            </a:pPr>
            <a:r>
              <a:rPr lang="de-DE" altLang="de-DE" sz="2400" u="sng" dirty="0">
                <a:solidFill>
                  <a:schemeClr val="tx2"/>
                </a:solidFill>
                <a:latin typeface="+mj-lt"/>
              </a:rPr>
              <a:t>In der nichtdeutschen Sprache</a:t>
            </a:r>
            <a:r>
              <a:rPr lang="de-DE" altLang="de-DE" sz="2400" dirty="0">
                <a:solidFill>
                  <a:schemeClr val="tx2"/>
                </a:solidFill>
                <a:latin typeface="+mj-lt"/>
              </a:rPr>
              <a:t> </a:t>
            </a:r>
          </a:p>
          <a:p>
            <a:pPr eaLnBrk="1" hangingPunct="1">
              <a:spcBef>
                <a:spcPct val="0"/>
              </a:spcBef>
              <a:buFontTx/>
              <a:buNone/>
            </a:pPr>
            <a:r>
              <a:rPr lang="de-DE" altLang="de-DE" sz="2400" dirty="0">
                <a:solidFill>
                  <a:schemeClr val="accent2"/>
                </a:solidFill>
                <a:latin typeface="+mj-lt"/>
              </a:rPr>
              <a:t>in Sek I:</a:t>
            </a:r>
            <a:r>
              <a:rPr lang="de-DE" altLang="de-DE" sz="2400" dirty="0">
                <a:solidFill>
                  <a:schemeClr val="tx2"/>
                </a:solidFill>
                <a:latin typeface="+mj-lt"/>
              </a:rPr>
              <a:t> Biologie, Erdkunde, Geschichte, Politische Bildung</a:t>
            </a:r>
          </a:p>
          <a:p>
            <a:pPr eaLnBrk="1" hangingPunct="1">
              <a:spcBef>
                <a:spcPct val="0"/>
              </a:spcBef>
              <a:buFontTx/>
              <a:buNone/>
            </a:pPr>
            <a:r>
              <a:rPr lang="de-DE" altLang="de-DE" sz="2400" dirty="0">
                <a:solidFill>
                  <a:schemeClr val="accent2"/>
                </a:solidFill>
                <a:latin typeface="+mj-lt"/>
              </a:rPr>
              <a:t>in Sek II:</a:t>
            </a:r>
            <a:r>
              <a:rPr lang="de-DE" altLang="de-DE" sz="2400" dirty="0">
                <a:solidFill>
                  <a:schemeClr val="tx2"/>
                </a:solidFill>
                <a:latin typeface="+mj-lt"/>
              </a:rPr>
              <a:t> Biologie, Geschichte, Politikwissenschaft 	</a:t>
            </a:r>
          </a:p>
          <a:p>
            <a:pPr eaLnBrk="1" hangingPunct="1">
              <a:spcBef>
                <a:spcPct val="0"/>
              </a:spcBef>
              <a:buFontTx/>
              <a:buNone/>
            </a:pPr>
            <a:endParaRPr lang="de-DE" altLang="de-DE" sz="2400" dirty="0">
              <a:solidFill>
                <a:schemeClr val="tx2"/>
              </a:solidFill>
              <a:latin typeface="+mj-lt"/>
            </a:endParaRPr>
          </a:p>
          <a:p>
            <a:pPr eaLnBrk="1" hangingPunct="1">
              <a:spcBef>
                <a:spcPct val="0"/>
              </a:spcBef>
              <a:buFontTx/>
              <a:buNone/>
            </a:pPr>
            <a:r>
              <a:rPr lang="de-DE" altLang="de-DE" sz="2400" u="sng" dirty="0">
                <a:solidFill>
                  <a:schemeClr val="tx2"/>
                </a:solidFill>
                <a:latin typeface="+mj-lt"/>
              </a:rPr>
              <a:t>In der einen oder anderen Sprache</a:t>
            </a:r>
          </a:p>
          <a:p>
            <a:pPr eaLnBrk="1" hangingPunct="1">
              <a:spcBef>
                <a:spcPct val="0"/>
              </a:spcBef>
              <a:buFontTx/>
              <a:buNone/>
            </a:pPr>
            <a:r>
              <a:rPr lang="de-DE" altLang="de-DE" sz="2400" dirty="0">
                <a:solidFill>
                  <a:schemeClr val="tx2"/>
                </a:solidFill>
                <a:latin typeface="+mj-lt"/>
              </a:rPr>
              <a:t>Musik, Kunst, Sport, Ethik</a:t>
            </a:r>
          </a:p>
          <a:p>
            <a:pPr eaLnBrk="1" hangingPunct="1">
              <a:spcBef>
                <a:spcPct val="0"/>
              </a:spcBef>
              <a:buFontTx/>
              <a:buNone/>
            </a:pPr>
            <a:endParaRPr lang="de-DE" altLang="de-DE" sz="2400" dirty="0">
              <a:solidFill>
                <a:schemeClr val="tx2"/>
              </a:solidFill>
              <a:latin typeface="+mj-lt"/>
            </a:endParaRPr>
          </a:p>
          <a:p>
            <a:pPr eaLnBrk="1" hangingPunct="1">
              <a:spcBef>
                <a:spcPct val="0"/>
              </a:spcBef>
              <a:buFontTx/>
              <a:buNone/>
            </a:pPr>
            <a:r>
              <a:rPr lang="de-DE" altLang="de-DE" sz="2400" b="1" dirty="0">
                <a:solidFill>
                  <a:schemeClr val="tx2"/>
                </a:solidFill>
                <a:latin typeface="+mj-lt"/>
              </a:rPr>
              <a:t>Das Gleichgewicht der beiden Sprachen muss</a:t>
            </a:r>
          </a:p>
          <a:p>
            <a:pPr eaLnBrk="1" hangingPunct="1">
              <a:spcBef>
                <a:spcPct val="0"/>
              </a:spcBef>
              <a:buFontTx/>
              <a:buNone/>
            </a:pPr>
            <a:r>
              <a:rPr lang="de-DE" altLang="de-DE" sz="2400" b="1" dirty="0">
                <a:solidFill>
                  <a:schemeClr val="tx2"/>
                </a:solidFill>
                <a:latin typeface="+mj-lt"/>
              </a:rPr>
              <a:t>gewährleistet sein</a:t>
            </a:r>
            <a:r>
              <a:rPr lang="de-DE" altLang="de-DE" sz="2600" b="1" dirty="0">
                <a:solidFill>
                  <a:schemeClr val="tx2"/>
                </a:solidFill>
                <a:latin typeface="+mj-lt"/>
              </a:rPr>
              <a:t>.</a:t>
            </a:r>
          </a:p>
          <a:p>
            <a:pPr eaLnBrk="1" hangingPunct="1">
              <a:spcBef>
                <a:spcPct val="0"/>
              </a:spcBef>
              <a:buFontTx/>
              <a:buNone/>
            </a:pPr>
            <a:endParaRPr lang="de-DE" altLang="de-DE" sz="2000" b="1" dirty="0"/>
          </a:p>
        </p:txBody>
      </p:sp>
      <p:pic>
        <p:nvPicPr>
          <p:cNvPr id="18" name="Image 17" descr="SESB_Logo_cmyk.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922" y="0"/>
            <a:ext cx="868078" cy="1037867"/>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ideo 1">
            <a:hlinkClick r:id="" action="ppaction://media"/>
            <a:extLst>
              <a:ext uri="{FF2B5EF4-FFF2-40B4-BE49-F238E27FC236}">
                <a16:creationId xmlns:a16="http://schemas.microsoft.com/office/drawing/2014/main" xmlns="" id="{777900AB-2F19-40BE-AE45-7F789BD7E7F5}"/>
              </a:ext>
            </a:extLst>
          </p:cNvPr>
          <p:cNvPicPr>
            <a:picLocks noChangeAspect="1"/>
          </p:cNvPicPr>
          <p:nvPr>
            <a:audioFile r:link="rId2"/>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8"/>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3695">
        <p:fade/>
      </p:transition>
    </mc:Choice>
    <mc:Fallback xmlns="">
      <p:transition spd="med" advTm="736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
          <p:cNvSpPr>
            <a:spLocks noChangeShapeType="1"/>
          </p:cNvSpPr>
          <p:nvPr/>
        </p:nvSpPr>
        <p:spPr bwMode="auto">
          <a:xfrm>
            <a:off x="733425" y="0"/>
            <a:ext cx="0" cy="6858000"/>
          </a:xfrm>
          <a:prstGeom prst="line">
            <a:avLst/>
          </a:prstGeom>
          <a:noFill/>
          <a:ln w="1016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147" name="Text Box 3"/>
          <p:cNvSpPr txBox="1">
            <a:spLocks noChangeArrowheads="1"/>
          </p:cNvSpPr>
          <p:nvPr/>
        </p:nvSpPr>
        <p:spPr bwMode="auto">
          <a:xfrm>
            <a:off x="8686800" y="6521450"/>
            <a:ext cx="457200" cy="3365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6148" name="Text Box 4"/>
          <p:cNvSpPr txBox="1">
            <a:spLocks noChangeArrowheads="1"/>
          </p:cNvSpPr>
          <p:nvPr/>
        </p:nvSpPr>
        <p:spPr bwMode="auto">
          <a:xfrm>
            <a:off x="762000" y="0"/>
            <a:ext cx="8382000" cy="641350"/>
          </a:xfrm>
          <a:prstGeom prst="rect">
            <a:avLst/>
          </a:prstGeom>
          <a:solidFill>
            <a:schemeClr val="bg1"/>
          </a:solidFill>
          <a:ln>
            <a:noFill/>
          </a:ln>
          <a:effectLst/>
        </p:spPr>
        <p:txBody>
          <a:bodyPr>
            <a:spAutoFit/>
          </a:bodyPr>
          <a:lstStyle>
            <a:lvl1pPr eaLnBrk="0" hangingPunct="0">
              <a:spcBef>
                <a:spcPct val="20000"/>
              </a:spcBef>
              <a:buChar char="•"/>
              <a:tabLst>
                <a:tab pos="381000" algn="l"/>
              </a:tabLst>
              <a:defRPr sz="3200">
                <a:solidFill>
                  <a:schemeClr val="tx1"/>
                </a:solidFill>
                <a:latin typeface="Arial" charset="0"/>
              </a:defRPr>
            </a:lvl1pPr>
            <a:lvl2pPr marL="742950" indent="-285750" eaLnBrk="0" hangingPunct="0">
              <a:spcBef>
                <a:spcPct val="20000"/>
              </a:spcBef>
              <a:buChar char="–"/>
              <a:tabLst>
                <a:tab pos="381000" algn="l"/>
              </a:tabLst>
              <a:defRPr sz="2800">
                <a:solidFill>
                  <a:schemeClr val="tx1"/>
                </a:solidFill>
                <a:latin typeface="Arial" charset="0"/>
              </a:defRPr>
            </a:lvl2pPr>
            <a:lvl3pPr marL="1143000" indent="-228600" eaLnBrk="0" hangingPunct="0">
              <a:spcBef>
                <a:spcPct val="20000"/>
              </a:spcBef>
              <a:buChar char="•"/>
              <a:tabLst>
                <a:tab pos="381000" algn="l"/>
              </a:tabLst>
              <a:defRPr sz="2400">
                <a:solidFill>
                  <a:schemeClr val="tx1"/>
                </a:solidFill>
                <a:latin typeface="Arial" charset="0"/>
              </a:defRPr>
            </a:lvl3pPr>
            <a:lvl4pPr marL="1600200" indent="-228600" eaLnBrk="0" hangingPunct="0">
              <a:spcBef>
                <a:spcPct val="20000"/>
              </a:spcBef>
              <a:buChar char="–"/>
              <a:tabLst>
                <a:tab pos="381000" algn="l"/>
              </a:tabLst>
              <a:defRPr sz="2000">
                <a:solidFill>
                  <a:schemeClr val="tx1"/>
                </a:solidFill>
                <a:latin typeface="Arial" charset="0"/>
              </a:defRPr>
            </a:lvl4pPr>
            <a:lvl5pPr marL="2057400" indent="-228600" eaLnBrk="0" hangingPunct="0">
              <a:spcBef>
                <a:spcPct val="20000"/>
              </a:spcBef>
              <a:buChar char="»"/>
              <a:tabLst>
                <a:tab pos="3810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charset="0"/>
              </a:defRPr>
            </a:lvl9pPr>
          </a:lstStyle>
          <a:p>
            <a:pPr eaLnBrk="1" hangingPunct="1">
              <a:spcBef>
                <a:spcPct val="50000"/>
              </a:spcBef>
              <a:buFontTx/>
              <a:buNone/>
            </a:pP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taatliche </a:t>
            </a:r>
            <a:r>
              <a:rPr lang="de-DE" altLang="de-DE" sz="3600" dirty="0">
                <a:solidFill>
                  <a:srgbClr val="FFCC00"/>
                </a:solidFill>
                <a:latin typeface="SenBJS" panose="020B0600000000000000" pitchFamily="34" charset="0"/>
              </a:rPr>
              <a:t>E</a:t>
            </a:r>
            <a:r>
              <a:rPr lang="de-DE" altLang="de-DE" sz="3600" dirty="0">
                <a:solidFill>
                  <a:schemeClr val="accent2"/>
                </a:solidFill>
                <a:latin typeface="SenBJS" panose="020B0600000000000000" pitchFamily="34" charset="0"/>
              </a:rPr>
              <a:t>uropa-</a:t>
            </a:r>
            <a:r>
              <a:rPr lang="de-DE" altLang="de-DE" sz="3600" dirty="0">
                <a:solidFill>
                  <a:srgbClr val="FFCC00"/>
                </a:solidFill>
                <a:latin typeface="SenBJS" panose="020B0600000000000000" pitchFamily="34" charset="0"/>
              </a:rPr>
              <a:t>S</a:t>
            </a:r>
            <a:r>
              <a:rPr lang="de-DE" altLang="de-DE" sz="3600" dirty="0">
                <a:solidFill>
                  <a:schemeClr val="accent2"/>
                </a:solidFill>
                <a:latin typeface="SenBJS" panose="020B0600000000000000" pitchFamily="34" charset="0"/>
              </a:rPr>
              <a:t>chule </a:t>
            </a:r>
            <a:r>
              <a:rPr lang="de-DE" altLang="de-DE" sz="3600" dirty="0">
                <a:solidFill>
                  <a:srgbClr val="FFCC00"/>
                </a:solidFill>
                <a:latin typeface="SenBJS" panose="020B0600000000000000" pitchFamily="34" charset="0"/>
              </a:rPr>
              <a:t>B</a:t>
            </a:r>
            <a:r>
              <a:rPr lang="de-DE" altLang="de-DE" sz="3600" dirty="0">
                <a:solidFill>
                  <a:schemeClr val="accent2"/>
                </a:solidFill>
                <a:latin typeface="SenBJS" panose="020B0600000000000000" pitchFamily="34" charset="0"/>
              </a:rPr>
              <a:t>erlin</a:t>
            </a:r>
          </a:p>
        </p:txBody>
      </p:sp>
      <p:sp>
        <p:nvSpPr>
          <p:cNvPr id="6149" name="Text Box 5"/>
          <p:cNvSpPr txBox="1">
            <a:spLocks noChangeArrowheads="1"/>
          </p:cNvSpPr>
          <p:nvPr/>
        </p:nvSpPr>
        <p:spPr bwMode="auto">
          <a:xfrm rot="-5400000">
            <a:off x="-2682080" y="3076287"/>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de-DE" dirty="0">
                <a:solidFill>
                  <a:srgbClr val="009900"/>
                </a:solidFill>
                <a:latin typeface="SenBJS" pitchFamily="34" charset="0"/>
              </a:rPr>
              <a:t>Wissen um 11, 5.5.2020</a:t>
            </a:r>
          </a:p>
        </p:txBody>
      </p:sp>
      <p:sp>
        <p:nvSpPr>
          <p:cNvPr id="6150" name="Rectangle 6"/>
          <p:cNvSpPr>
            <a:spLocks noChangeArrowheads="1"/>
          </p:cNvSpPr>
          <p:nvPr/>
        </p:nvSpPr>
        <p:spPr bwMode="auto">
          <a:xfrm>
            <a:off x="762000" y="620713"/>
            <a:ext cx="83820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dirty="0">
                <a:solidFill>
                  <a:schemeClr val="accent2"/>
                </a:solidFill>
                <a:latin typeface="SenBJS" panose="020B0600000000000000" pitchFamily="34" charset="0"/>
              </a:rPr>
              <a:t>Schule besonderer pädagogischer Prägung</a:t>
            </a:r>
          </a:p>
        </p:txBody>
      </p:sp>
      <p:sp>
        <p:nvSpPr>
          <p:cNvPr id="6151" name="Text Box 7"/>
          <p:cNvSpPr txBox="1">
            <a:spLocks noChangeArrowheads="1"/>
          </p:cNvSpPr>
          <p:nvPr/>
        </p:nvSpPr>
        <p:spPr bwMode="auto">
          <a:xfrm>
            <a:off x="1798638" y="6494463"/>
            <a:ext cx="5211762" cy="3635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200" dirty="0"/>
          </a:p>
        </p:txBody>
      </p:sp>
      <p:sp>
        <p:nvSpPr>
          <p:cNvPr id="6153" name="Text Box 9"/>
          <p:cNvSpPr txBox="1">
            <a:spLocks noChangeArrowheads="1"/>
          </p:cNvSpPr>
          <p:nvPr/>
        </p:nvSpPr>
        <p:spPr bwMode="auto">
          <a:xfrm>
            <a:off x="0" y="6497638"/>
            <a:ext cx="360363" cy="36036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6154" name="Text Box 10"/>
          <p:cNvSpPr txBox="1">
            <a:spLocks noChangeArrowheads="1"/>
          </p:cNvSpPr>
          <p:nvPr/>
        </p:nvSpPr>
        <p:spPr bwMode="auto">
          <a:xfrm>
            <a:off x="358775" y="6497638"/>
            <a:ext cx="360363" cy="36036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6155" name="Text Box 11"/>
          <p:cNvSpPr txBox="1">
            <a:spLocks noChangeArrowheads="1"/>
          </p:cNvSpPr>
          <p:nvPr/>
        </p:nvSpPr>
        <p:spPr bwMode="auto">
          <a:xfrm>
            <a:off x="719138" y="6497638"/>
            <a:ext cx="360362" cy="36036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6156" name="Text Box 12"/>
          <p:cNvSpPr txBox="1">
            <a:spLocks noChangeArrowheads="1"/>
          </p:cNvSpPr>
          <p:nvPr/>
        </p:nvSpPr>
        <p:spPr bwMode="auto">
          <a:xfrm>
            <a:off x="1079500" y="6497638"/>
            <a:ext cx="360363" cy="3603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sp>
        <p:nvSpPr>
          <p:cNvPr id="6157" name="Text Box 13"/>
          <p:cNvSpPr txBox="1">
            <a:spLocks noChangeArrowheads="1"/>
          </p:cNvSpPr>
          <p:nvPr/>
        </p:nvSpPr>
        <p:spPr bwMode="auto">
          <a:xfrm>
            <a:off x="1439863" y="6497638"/>
            <a:ext cx="360362" cy="360362"/>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de-DE" sz="1600">
              <a:latin typeface="SenBJS" pitchFamily="34" charset="0"/>
            </a:endParaRPr>
          </a:p>
        </p:txBody>
      </p:sp>
      <p:pic>
        <p:nvPicPr>
          <p:cNvPr id="6159" name="Picture 15" descr="IMG_0415_1"/>
          <p:cNvPicPr>
            <a:picLocks noChangeAspect="1" noChangeArrowheads="1"/>
          </p:cNvPicPr>
          <p:nvPr/>
        </p:nvPicPr>
        <p:blipFill>
          <a:blip r:embed="rId6">
            <a:lum bright="66000" contrast="-66000"/>
            <a:extLst>
              <a:ext uri="{28A0092B-C50C-407E-A947-70E740481C1C}">
                <a14:useLocalDpi xmlns:a14="http://schemas.microsoft.com/office/drawing/2010/main" val="0"/>
              </a:ext>
            </a:extLst>
          </a:blip>
          <a:srcRect/>
          <a:stretch>
            <a:fillRect/>
          </a:stretch>
        </p:blipFill>
        <p:spPr bwMode="auto">
          <a:xfrm>
            <a:off x="768723" y="620713"/>
            <a:ext cx="83820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Rectangle 18"/>
          <p:cNvSpPr>
            <a:spLocks noChangeArrowheads="1"/>
          </p:cNvSpPr>
          <p:nvPr/>
        </p:nvSpPr>
        <p:spPr bwMode="auto">
          <a:xfrm>
            <a:off x="971550" y="1628775"/>
            <a:ext cx="644366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1600"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lvl="4" eaLnBrk="1" hangingPunct="1">
              <a:spcBef>
                <a:spcPct val="0"/>
              </a:spcBef>
              <a:buFontTx/>
              <a:buNone/>
            </a:pPr>
            <a:endParaRPr lang="de-DE" altLang="de-DE" b="1" dirty="0">
              <a:solidFill>
                <a:schemeClr val="accent2"/>
              </a:solidFill>
            </a:endParaRPr>
          </a:p>
          <a:p>
            <a:pPr lvl="1" eaLnBrk="1" hangingPunct="1">
              <a:spcBef>
                <a:spcPct val="0"/>
              </a:spcBef>
              <a:buFontTx/>
              <a:buNone/>
            </a:pPr>
            <a:endParaRPr lang="de-DE" altLang="de-DE" sz="2400" b="1" dirty="0"/>
          </a:p>
        </p:txBody>
      </p:sp>
      <p:pic>
        <p:nvPicPr>
          <p:cNvPr id="19" name="Image 18" descr="SESB_Logo_cmyk.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9150" y="0"/>
            <a:ext cx="901573" cy="1077913"/>
          </a:xfrm>
          <a:prstGeom prst="rect">
            <a:avLst/>
          </a:prstGeom>
        </p:spPr>
      </p:pic>
      <p:pic>
        <p:nvPicPr>
          <p:cNvPr id="18" name="Picture 4" descr="Berliner-Bezirke-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2434" y="1745858"/>
            <a:ext cx="6171341" cy="46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4208" y="2060848"/>
            <a:ext cx="4889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1"/>
          <p:cNvSpPr>
            <a:spLocks noChangeArrowheads="1"/>
          </p:cNvSpPr>
          <p:nvPr/>
        </p:nvSpPr>
        <p:spPr bwMode="auto">
          <a:xfrm>
            <a:off x="6948264" y="2060848"/>
            <a:ext cx="19442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1800" b="1" dirty="0">
                <a:solidFill>
                  <a:schemeClr val="tx2"/>
                </a:solidFill>
                <a:latin typeface="+mj-lt"/>
              </a:rPr>
              <a:t>Grundschulen</a:t>
            </a:r>
          </a:p>
        </p:txBody>
      </p:sp>
      <p:pic>
        <p:nvPicPr>
          <p:cNvPr id="2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4208" y="314096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6948264" y="3212976"/>
            <a:ext cx="20162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1800" b="1" dirty="0">
                <a:solidFill>
                  <a:schemeClr val="tx2"/>
                </a:solidFill>
                <a:latin typeface="+mj-lt"/>
              </a:rPr>
              <a:t>Weiterführende </a:t>
            </a:r>
          </a:p>
          <a:p>
            <a:pPr eaLnBrk="1" hangingPunct="1">
              <a:spcBef>
                <a:spcPct val="0"/>
              </a:spcBef>
              <a:buFontTx/>
              <a:buNone/>
            </a:pPr>
            <a:r>
              <a:rPr lang="de-DE" altLang="de-DE" sz="1800" b="1" dirty="0">
                <a:solidFill>
                  <a:schemeClr val="tx2"/>
                </a:solidFill>
                <a:latin typeface="+mj-lt"/>
              </a:rPr>
              <a:t>Schulen</a:t>
            </a:r>
          </a:p>
        </p:txBody>
      </p:sp>
      <p:sp>
        <p:nvSpPr>
          <p:cNvPr id="25" name="Rectangle 17"/>
          <p:cNvSpPr>
            <a:spLocks noChangeArrowheads="1"/>
          </p:cNvSpPr>
          <p:nvPr/>
        </p:nvSpPr>
        <p:spPr bwMode="auto">
          <a:xfrm>
            <a:off x="1439863" y="1268413"/>
            <a:ext cx="7308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400" b="1" dirty="0">
                <a:solidFill>
                  <a:schemeClr val="tx2"/>
                </a:solidFill>
              </a:rPr>
              <a:t>Alle SESB – Standorte 2020</a:t>
            </a:r>
          </a:p>
        </p:txBody>
      </p:sp>
      <p:pic>
        <p:nvPicPr>
          <p:cNvPr id="24"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flipV="1">
            <a:off x="2951820" y="4934638"/>
            <a:ext cx="150546" cy="15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flipV="1">
            <a:off x="3346122" y="4365104"/>
            <a:ext cx="145758" cy="14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60232" y="6508382"/>
            <a:ext cx="2170584" cy="33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18054" y="4085833"/>
            <a:ext cx="170578" cy="1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ideo 1">
            <a:hlinkClick r:id="" action="ppaction://media"/>
            <a:extLst>
              <a:ext uri="{FF2B5EF4-FFF2-40B4-BE49-F238E27FC236}">
                <a16:creationId xmlns:a16="http://schemas.microsoft.com/office/drawing/2014/main" xmlns="" id="{250A7093-87CC-4B5D-AE74-BCB988A70D2F}"/>
              </a:ext>
            </a:extLst>
          </p:cNvPr>
          <p:cNvPicPr>
            <a:picLocks noChangeAspect="1"/>
          </p:cNvPicPr>
          <p:nvPr>
            <a:audioFile r:link="rId3"/>
            <p:extLst>
              <p:ext uri="{DAA4B4D4-6D71-4841-9C94-3DE7FCFB9230}">
                <p14:media xmlns:p14="http://schemas.microsoft.com/office/powerpoint/2010/main" r:embed="rId2"/>
              </p:ext>
              <p:ext uri="{42D2F446-02D8-4167-A562-619A0277C38B}">
                <p15:isNarration xmlns:p15="http://schemas.microsoft.com/office/powerpoint/2012/main" xmlns="" val="1"/>
              </p:ext>
            </p:extLst>
          </p:nvPr>
        </p:nvPicPr>
        <p:blipFill>
          <a:blip r:embed="rId15"/>
          <a:stretch>
            <a:fillRect/>
          </a:stretch>
        </p:blipFill>
        <p:spPr>
          <a:xfrm>
            <a:off x="6858000" y="5143500"/>
            <a:ext cx="2285999" cy="1714500"/>
          </a:xfrm>
          <a:prstGeom prst="rect">
            <a:avLst/>
          </a:prstGeom>
        </p:spPr>
      </p:pic>
    </p:spTree>
    <p:custDataLst>
      <p:tags r:id="rId1"/>
    </p:custDataLst>
    <p:extLst>
      <p:ext uri="{BB962C8B-B14F-4D97-AF65-F5344CB8AC3E}">
        <p14:creationId xmlns:p14="http://schemas.microsoft.com/office/powerpoint/2010/main" val="1434462241"/>
      </p:ext>
    </p:extLst>
  </p:cSld>
  <p:clrMapOvr>
    <a:masterClrMapping/>
  </p:clrMapOvr>
  <mc:AlternateContent xmlns:mc="http://schemas.openxmlformats.org/markup-compatibility/2006" xmlns:p14="http://schemas.microsoft.com/office/powerpoint/2010/main">
    <mc:Choice Requires="p14">
      <p:transition spd="med" p14:dur="700" advTm="72699">
        <p:fade/>
      </p:transition>
    </mc:Choice>
    <mc:Fallback xmlns="">
      <p:transition spd="med" advTm="726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6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linds(horizont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cTn>
                <p:tgtEl>
                  <p:spTgt spid="2"/>
                </p:tgtEl>
              </p:cMediaNode>
            </p:audi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6"/>
</p:tagLst>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0A6227DFDCCB54783272EDAB59BBA74" ma:contentTypeVersion="13" ma:contentTypeDescription="Ein neues Dokument erstellen." ma:contentTypeScope="" ma:versionID="53a24210c16f063f1a37aad16c219465">
  <xsd:schema xmlns:xsd="http://www.w3.org/2001/XMLSchema" xmlns:xs="http://www.w3.org/2001/XMLSchema" xmlns:p="http://schemas.microsoft.com/office/2006/metadata/properties" xmlns:ns3="e6d36f24-feaf-443b-9a81-d8b102a1610a" xmlns:ns4="96381be2-9635-4575-b08a-7b4477851888" targetNamespace="http://schemas.microsoft.com/office/2006/metadata/properties" ma:root="true" ma:fieldsID="d15d9aa803d7ddbf60fb21e670577ff9" ns3:_="" ns4:_="">
    <xsd:import namespace="e6d36f24-feaf-443b-9a81-d8b102a1610a"/>
    <xsd:import namespace="96381be2-9635-4575-b08a-7b447785188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d36f24-feaf-443b-9a81-d8b102a161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381be2-9635-4575-b08a-7b4477851888"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SharingHintHash" ma:index="20"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0C89DA-BA8B-4BA9-B88D-7BB64AD0FACB}">
  <ds:schemaRefs>
    <ds:schemaRef ds:uri="http://schemas.microsoft.com/sharepoint/v3/contenttype/forms"/>
  </ds:schemaRefs>
</ds:datastoreItem>
</file>

<file path=customXml/itemProps2.xml><?xml version="1.0" encoding="utf-8"?>
<ds:datastoreItem xmlns:ds="http://schemas.openxmlformats.org/officeDocument/2006/customXml" ds:itemID="{A656462E-918A-4095-A274-CCDBFFF77A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d36f24-feaf-443b-9a81-d8b102a1610a"/>
    <ds:schemaRef ds:uri="96381be2-9635-4575-b08a-7b44778518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A234CD-56E1-4136-B350-508666E9514D}">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96381be2-9635-4575-b08a-7b4477851888"/>
    <ds:schemaRef ds:uri="e6d36f24-feaf-443b-9a81-d8b102a1610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4161</Words>
  <Application>Microsoft Office PowerPoint</Application>
  <PresentationFormat>Bildschirmpräsentation (4:3)</PresentationFormat>
  <Paragraphs>496</Paragraphs>
  <Slides>28</Slides>
  <Notes>25</Notes>
  <HiddenSlides>0</HiddenSlides>
  <MMClips>28</MMClips>
  <ScaleCrop>false</ScaleCrop>
  <HeadingPairs>
    <vt:vector size="4" baseType="variant">
      <vt:variant>
        <vt:lpstr>Design</vt:lpstr>
      </vt:variant>
      <vt:variant>
        <vt:i4>2</vt:i4>
      </vt:variant>
      <vt:variant>
        <vt:lpstr>Folientitel</vt:lpstr>
      </vt:variant>
      <vt:variant>
        <vt:i4>28</vt:i4>
      </vt:variant>
    </vt:vector>
  </HeadingPairs>
  <TitlesOfParts>
    <vt:vector size="30" baseType="lpstr">
      <vt:lpstr>Standarddesign</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SenBWF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SCHUMAB</dc:creator>
  <cp:lastModifiedBy>eblinger</cp:lastModifiedBy>
  <cp:revision>114</cp:revision>
  <dcterms:created xsi:type="dcterms:W3CDTF">2013-08-12T10:29:01Z</dcterms:created>
  <dcterms:modified xsi:type="dcterms:W3CDTF">2020-04-29T13:47:13Z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0x01010020A6227DFDCCB54783272EDAB59BBA74</vt:lpwstr>
  </property>
</Properties>
</file>